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7" r:id="rId3"/>
    <p:sldId id="336" r:id="rId4"/>
    <p:sldId id="337" r:id="rId5"/>
    <p:sldId id="287" r:id="rId6"/>
    <p:sldId id="345" r:id="rId7"/>
    <p:sldId id="346" r:id="rId8"/>
    <p:sldId id="290" r:id="rId9"/>
    <p:sldId id="387" r:id="rId10"/>
    <p:sldId id="386" r:id="rId11"/>
    <p:sldId id="388" r:id="rId12"/>
    <p:sldId id="389" r:id="rId13"/>
    <p:sldId id="390" r:id="rId14"/>
    <p:sldId id="277" r:id="rId15"/>
    <p:sldId id="279" r:id="rId16"/>
    <p:sldId id="280" r:id="rId17"/>
    <p:sldId id="260" r:id="rId18"/>
    <p:sldId id="335" r:id="rId19"/>
    <p:sldId id="266" r:id="rId20"/>
    <p:sldId id="296" r:id="rId21"/>
    <p:sldId id="270" r:id="rId22"/>
    <p:sldId id="319" r:id="rId23"/>
    <p:sldId id="272" r:id="rId24"/>
    <p:sldId id="293" r:id="rId25"/>
    <p:sldId id="320" r:id="rId26"/>
    <p:sldId id="273" r:id="rId27"/>
    <p:sldId id="333" r:id="rId28"/>
    <p:sldId id="347" r:id="rId29"/>
    <p:sldId id="348" r:id="rId30"/>
    <p:sldId id="349" r:id="rId31"/>
    <p:sldId id="350" r:id="rId32"/>
    <p:sldId id="351" r:id="rId33"/>
    <p:sldId id="352" r:id="rId34"/>
    <p:sldId id="353" r:id="rId35"/>
    <p:sldId id="354" r:id="rId36"/>
    <p:sldId id="355" r:id="rId37"/>
    <p:sldId id="356" r:id="rId38"/>
    <p:sldId id="357" r:id="rId39"/>
    <p:sldId id="358" r:id="rId40"/>
    <p:sldId id="359" r:id="rId41"/>
    <p:sldId id="385" r:id="rId42"/>
    <p:sldId id="360" r:id="rId4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81" autoAdjust="0"/>
    <p:restoredTop sz="94660"/>
  </p:normalViewPr>
  <p:slideViewPr>
    <p:cSldViewPr>
      <p:cViewPr varScale="1">
        <p:scale>
          <a:sx n="79" d="100"/>
          <a:sy n="79" d="100"/>
        </p:scale>
        <p:origin x="1013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0.xml"/><Relationship Id="rId2" Type="http://schemas.openxmlformats.org/officeDocument/2006/relationships/slide" Target="slides/slide9.xml"/><Relationship Id="rId1" Type="http://schemas.openxmlformats.org/officeDocument/2006/relationships/slide" Target="slides/slide7.xml"/><Relationship Id="rId4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583" cy="4820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1"/>
            <a:ext cx="3170583" cy="4820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pPr>
              <a:defRPr/>
            </a:pPr>
            <a:fld id="{B7405CFC-4657-40B8-A283-9E088963CF93}" type="datetimeFigureOut">
              <a:rPr lang="en-US"/>
              <a:pPr>
                <a:defRPr/>
              </a:pPr>
              <a:t>7/5/2018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2027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2027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pPr>
              <a:defRPr/>
            </a:pPr>
            <a:fld id="{2E5593A5-AD6F-438D-A49B-B6EA44FEB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6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583" cy="48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618" y="0"/>
            <a:ext cx="3170583" cy="48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693" y="4561226"/>
            <a:ext cx="5363817" cy="432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813"/>
            <a:ext cx="3170583" cy="48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618" y="9120813"/>
            <a:ext cx="3170583" cy="48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3738F73-15CF-4156-B345-128A258A58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6852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3836" indent="-301349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704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176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66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1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2169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96423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7067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7C638E5-B4B5-46B2-8A44-BA93BB6F9348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32047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3836" indent="-301349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704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176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66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1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2169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96423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7067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34EFDBC-5A7D-4B45-8DEC-C5412A06BE4E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17655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3836" indent="-301349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704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176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66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1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2169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96423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7067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41DCED3-19F0-4A16-A44F-40837A2CB615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43683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3836" indent="-301349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704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176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66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1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2169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96423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7067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153ED8A-0BB5-4304-962E-F2A6EBA543A7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67639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3836" indent="-301349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704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176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66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1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2169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96423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7067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453523F-8E1E-4B8F-86A6-1A43BDCD13E0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64458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3836" indent="-301349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704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176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66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1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2169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96423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7067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F3B5226-6BBF-4AE9-B24E-6C2861BB0BE6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10739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3836" indent="-301349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704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176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66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1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2169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96423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7067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2E69A8C-3B31-4CA2-B8EE-9E5C0FA47792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28183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3836" indent="-301349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704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176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66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1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2169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96423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7067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78E5499-2F88-48DC-946E-964F40B7ADC3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80616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3836" indent="-301349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704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176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66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1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2169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96423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7067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F596FFB-3306-4143-ABB6-F420329E7642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8028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7B4D6E3-998E-4AAB-A088-2BA119368E4B}" type="slidenum">
              <a:rPr lang="en-US" altLang="en-US" sz="1200">
                <a:solidFill>
                  <a:srgbClr val="000000"/>
                </a:solidFill>
              </a:rPr>
              <a:pPr/>
              <a:t>27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842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19D22A3-7B4A-418C-AD13-E1E5FF3C7084}" type="slidenum">
              <a:rPr lang="en-US" altLang="en-US" sz="1300"/>
              <a:pPr/>
              <a:t>28</a:t>
            </a:fld>
            <a:endParaRPr lang="en-US" altLang="en-US" sz="130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2313"/>
            <a:ext cx="4799013" cy="3598862"/>
          </a:xfrm>
          <a:ln w="12700" cap="flat"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055" y="4560570"/>
            <a:ext cx="5361093" cy="4318874"/>
          </a:xfrm>
          <a:noFill/>
        </p:spPr>
        <p:txBody>
          <a:bodyPr lIns="97835" tIns="49748" rIns="97835" bIns="49748"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07812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3836" indent="-301349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704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176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66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1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2169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96423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7067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5175DC5-EB5B-41F2-8410-AE53CA3B4CDE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197859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D561623-A8A3-4D24-A7DD-27D094E21A5D}" type="slidenum">
              <a:rPr lang="en-US" altLang="en-US" sz="1300"/>
              <a:pPr/>
              <a:t>30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1818802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A6B50D0-E24F-447A-A05F-A297FF1FA3B2}" type="slidenum">
              <a:rPr lang="en-US" altLang="en-US" sz="1300"/>
              <a:pPr/>
              <a:t>35</a:t>
            </a:fld>
            <a:endParaRPr lang="en-US" altLang="en-US" sz="13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25171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AA01122-922C-4132-A5F7-5F4CF767EF02}" type="slidenum">
              <a:rPr lang="en-US" altLang="en-US" sz="1300"/>
              <a:pPr/>
              <a:t>36</a:t>
            </a:fld>
            <a:endParaRPr lang="en-US" altLang="en-US" sz="13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21769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0F65DAD-C906-4078-8BB4-311FD69BF144}" type="slidenum">
              <a:rPr lang="en-US" altLang="en-US" sz="1300"/>
              <a:pPr/>
              <a:t>37</a:t>
            </a:fld>
            <a:endParaRPr lang="en-US" altLang="en-US" sz="13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514192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52BA513-6C24-47BA-ADF1-84E83A260404}" type="slidenum">
              <a:rPr lang="en-US" altLang="en-US" sz="1300"/>
              <a:pPr/>
              <a:t>38</a:t>
            </a:fld>
            <a:endParaRPr lang="en-US" altLang="en-US" sz="13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174825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0F343E5-56D2-4A2D-A9BF-521907AC4C29}" type="slidenum">
              <a:rPr lang="en-US" altLang="en-US" sz="1300"/>
              <a:pPr/>
              <a:t>39</a:t>
            </a:fld>
            <a:endParaRPr lang="en-US" altLang="en-US" sz="13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488252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9392293-2AED-469C-AEF1-28F47890C900}" type="slidenum">
              <a:rPr lang="en-US" altLang="en-US" sz="1300"/>
              <a:pPr/>
              <a:t>40</a:t>
            </a:fld>
            <a:endParaRPr lang="en-US" altLang="en-US" sz="13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199880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9AA3D3C-7015-4555-A766-67408973ED18}" type="slidenum">
              <a:rPr lang="en-US" altLang="en-US" sz="1300"/>
              <a:pPr/>
              <a:t>42</a:t>
            </a:fld>
            <a:endParaRPr lang="en-US" altLang="en-US" sz="13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94023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F75DD60-EF72-4F99-92F2-0E69BA335E8E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69935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3836" indent="-301349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704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176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66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1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2169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96423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7067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1A8CACD-B992-4F79-8B38-04A6C0F58879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64026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95EF68E-628D-490B-9604-BCDC797AC301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50990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F846F91-A303-4B19-A9A5-48C342DADA8E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66409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3836" indent="-301349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704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176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66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1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2169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96423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7067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96F2205-0C9E-44BF-A0B2-2A12DAA09A5C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21073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3836" indent="-301349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704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176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66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1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2169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96423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7067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B95A084-0449-4903-842F-D601B591BB86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9673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3836" indent="-301349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704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176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662" indent="-24042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1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2169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96423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70676" indent="-2404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B95A084-0449-4903-842F-D601B591BB86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78544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Les Houches 2018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6BB0C-1D4A-4ABF-8C6B-4A68C8E27C38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622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Les Houches 2018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9CADC-0125-4308-8517-186448FEB45F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32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228600"/>
            <a:ext cx="19621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7340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Les Houches 2018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DA847-8CDE-4445-BA67-7C3748549075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49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Les Houches 2018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42F5B-38B4-474D-8DBA-707AD931DE06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746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Les Houches 2018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8CFDC-1111-4243-A763-6B22294552C3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098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Les Houches 2018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0B98F-A779-4E48-9EA0-E300810DACF2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8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Les Houches 2018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3DD5D-7475-41F7-92CC-E5A9C8A46EC1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42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Les Houches 2018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E1464-BBD2-462B-B3FB-AB4E5CFF6FF3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94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Les Houches 2018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CCAD8-FDD0-4B93-9B53-3273CBFDA775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07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Les Houches 2018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B3752-0DE4-4EBF-8FB9-2C0DB034B6C3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390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Les Houches 2018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9A904-3BBA-4DB0-8309-20BAA89C42F3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4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US" altLang="en-US" smtClean="0"/>
              <a:t>Les Houches 2018</a:t>
            </a:r>
            <a:endParaRPr lang="en-US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2"/>
                </a:solidFill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13DAC6E0-D236-4061-BC0B-9AA40F138C98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09600" y="1447800"/>
            <a:ext cx="7924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09600" y="6172200"/>
            <a:ext cx="80010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FF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66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33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0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3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5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6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  <a:endParaRPr lang="en-US" altLang="en-US" sz="14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336D6C-F737-4BCF-97FE-006759B7AC24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86000"/>
            <a:ext cx="9144000" cy="1143000"/>
          </a:xfrm>
        </p:spPr>
        <p:txBody>
          <a:bodyPr/>
          <a:lstStyle/>
          <a:p>
            <a:r>
              <a:rPr lang="en-US" altLang="en-US" sz="4400" dirty="0" smtClean="0"/>
              <a:t>Gravitational Waves</a:t>
            </a:r>
            <a:br>
              <a:rPr lang="en-US" altLang="en-US" sz="4400" dirty="0" smtClean="0"/>
            </a:br>
            <a:r>
              <a:rPr lang="en-US" altLang="en-US" sz="4400" dirty="0" smtClean="0"/>
              <a:t>Fundamentals and Early History 2</a:t>
            </a: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smtClean="0"/>
              <a:t>Peter Saulson</a:t>
            </a:r>
            <a:br>
              <a:rPr lang="en-US" altLang="en-US" smtClean="0"/>
            </a:br>
            <a:r>
              <a:rPr lang="en-US" altLang="en-US" sz="2000" smtClean="0"/>
              <a:t>Martin A. Pomerantz ‘37 Professor of Physics</a:t>
            </a:r>
          </a:p>
          <a:p>
            <a:r>
              <a:rPr lang="en-US" altLang="en-US" sz="2000" smtClean="0"/>
              <a:t>Syracuse University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5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  <a:endParaRPr lang="en-US" altLang="en-US" sz="14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3B4B43-0ADD-4962-9385-42A83F9C71B3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49157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Solving for variation in light travel time: start with </a:t>
            </a:r>
            <a:r>
              <a:rPr lang="en-US" altLang="en-US" i="1" smtClean="0"/>
              <a:t>x</a:t>
            </a:r>
            <a:r>
              <a:rPr lang="en-US" altLang="en-US" smtClean="0"/>
              <a:t> arm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158" name="Rectangle 1027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lnSpc>
                    <a:spcPct val="90000"/>
                  </a:lnSpc>
                  <a:buFontTx/>
                  <a:buNone/>
                </a:pPr>
                <a:endParaRPr lang="en-US" altLang="en-US" dirty="0" smtClean="0">
                  <a:cs typeface="Times New Roman" panose="02020603050405020304" pitchFamily="18" charset="0"/>
                </a:endParaRPr>
              </a:p>
              <a:p>
                <a:pPr>
                  <a:lnSpc>
                    <a:spcPct val="90000"/>
                  </a:lnSpc>
                  <a:buFontTx/>
                  <a:buNone/>
                </a:pPr>
                <a:r>
                  <a:rPr lang="en-US" altLang="en-US" i="1" dirty="0" smtClean="0">
                    <a:cs typeface="Times New Roman" panose="02020603050405020304" pitchFamily="18" charset="0"/>
                  </a:rPr>
                  <a:t>h(t) </a:t>
                </a:r>
                <a:r>
                  <a:rPr lang="en-US" altLang="en-US" dirty="0" smtClean="0">
                    <a:cs typeface="Times New Roman" panose="02020603050405020304" pitchFamily="18" charset="0"/>
                  </a:rPr>
                  <a:t>can have any time dependence, but for now assume that </a:t>
                </a:r>
                <a:r>
                  <a:rPr lang="en-US" altLang="en-US" i="1" dirty="0" smtClean="0">
                    <a:cs typeface="Times New Roman" panose="02020603050405020304" pitchFamily="18" charset="0"/>
                  </a:rPr>
                  <a:t>h(t)</a:t>
                </a:r>
                <a:r>
                  <a:rPr lang="en-US" altLang="en-US" dirty="0" smtClean="0">
                    <a:cs typeface="Times New Roman" panose="02020603050405020304" pitchFamily="18" charset="0"/>
                  </a:rPr>
                  <a:t> is constant during light’s travel through ifo.</a:t>
                </a:r>
              </a:p>
              <a:p>
                <a:pPr>
                  <a:lnSpc>
                    <a:spcPct val="90000"/>
                  </a:lnSpc>
                  <a:buFontTx/>
                  <a:buNone/>
                </a:pPr>
                <a:r>
                  <a:rPr lang="en-US" altLang="en-US" dirty="0" smtClean="0">
                    <a:cs typeface="Times New Roman" panose="02020603050405020304" pitchFamily="18" charset="0"/>
                  </a:rPr>
                  <a:t>Rearrange:</a:t>
                </a:r>
              </a:p>
              <a:p>
                <a:pPr>
                  <a:lnSpc>
                    <a:spcPct val="90000"/>
                  </a:lnSpc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           </m:t>
                    </m:r>
                    <m:sSup>
                      <m:sSupPr>
                        <m:ctrlPr>
                          <a:rPr lang="en-US" alt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𝑑𝑡</m:t>
                        </m:r>
                      </m:e>
                      <m:sup>
                        <m:r>
                          <a:rPr lang="en-US" alt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3200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alt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en-US" sz="3200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(1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en-US" altLang="en-US" sz="3200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  <m:sup>
                        <m:r>
                          <a:rPr lang="en-US" altLang="en-US" sz="3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en-US" dirty="0" smtClean="0">
                  <a:cs typeface="Times New Roman" panose="02020603050405020304" pitchFamily="18" charset="0"/>
                </a:endParaRPr>
              </a:p>
              <a:p>
                <a:pPr>
                  <a:lnSpc>
                    <a:spcPct val="90000"/>
                  </a:lnSpc>
                  <a:buFontTx/>
                  <a:buNone/>
                </a:pPr>
                <a:r>
                  <a:rPr lang="en-US" altLang="en-US" dirty="0" smtClean="0">
                    <a:cs typeface="Times New Roman" panose="02020603050405020304" pitchFamily="18" charset="0"/>
                  </a:rPr>
                  <a:t>Take square root: </a:t>
                </a:r>
                <a:endParaRPr lang="en-US" altLang="en-US" sz="3200" b="0" i="1" dirty="0" smtClean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9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𝑑𝑡</m:t>
                      </m:r>
                      <m:r>
                        <a:rPr lang="en-US" alt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alt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1+ </m:t>
                              </m:r>
                              <m:sSub>
                                <m:sSubPr>
                                  <m:ctrlPr>
                                    <a:rPr lang="en-US" alt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</m:d>
                        </m:e>
                      </m:rad>
                      <m:r>
                        <a:rPr lang="en-US" alt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𝑑𝑥</m:t>
                      </m:r>
                    </m:oMath>
                  </m:oMathPara>
                </a14:m>
                <a:endParaRPr lang="en-US" altLang="en-US" sz="3200" dirty="0" smtClean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158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4"/>
                <a:stretch>
                  <a:fillRect l="-1647" r="-1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159" name="Rectangle 1028"/>
          <p:cNvSpPr>
            <a:spLocks noChangeArrowheads="1"/>
          </p:cNvSpPr>
          <p:nvPr/>
        </p:nvSpPr>
        <p:spPr bwMode="auto">
          <a:xfrm>
            <a:off x="0" y="2146300"/>
            <a:ext cx="914400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9160" name="Object 1029"/>
          <p:cNvGraphicFramePr>
            <a:graphicFrameLocks noChangeAspect="1"/>
          </p:cNvGraphicFramePr>
          <p:nvPr/>
        </p:nvGraphicFramePr>
        <p:xfrm>
          <a:off x="1752600" y="1447800"/>
          <a:ext cx="532447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0" r:id="rId5" imgW="1930400" imgH="266700" progId="Equation.3">
                  <p:embed/>
                </p:oleObj>
              </mc:Choice>
              <mc:Fallback>
                <p:oleObj r:id="rId5" imgW="1930400" imgH="266700" progId="Equation.3">
                  <p:embed/>
                  <p:pic>
                    <p:nvPicPr>
                      <p:cNvPr id="49160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447800"/>
                        <a:ext cx="5324475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199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 in light travel time through </a:t>
            </a:r>
            <a:r>
              <a:rPr lang="en-US" i="1" dirty="0" smtClean="0"/>
              <a:t>x</a:t>
            </a:r>
            <a:r>
              <a:rPr lang="en-US" dirty="0" smtClean="0"/>
              <a:t> arm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Les Houches 2018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42F5B-38B4-474D-8DBA-707AD931DE06}" type="slidenum">
              <a:rPr lang="en-US" altLang="en-US" smtClean="0"/>
              <a:pPr>
                <a:defRPr/>
              </a:pPr>
              <a:t>11</a:t>
            </a:fld>
            <a:endParaRPr lang="en-US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Now, approximate the square root: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/2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00200"/>
            <a:ext cx="3767655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37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 in light travel time through </a:t>
            </a:r>
            <a:r>
              <a:rPr lang="en-US" i="1" dirty="0" smtClean="0"/>
              <a:t>x</a:t>
            </a:r>
            <a:r>
              <a:rPr lang="en-US" dirty="0" smtClean="0"/>
              <a:t> arm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Les Houches 2018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42F5B-38B4-474D-8DBA-707AD931DE06}" type="slidenum">
              <a:rPr lang="en-US" altLang="en-US" smtClean="0"/>
              <a:pPr>
                <a:defRPr/>
              </a:pPr>
              <a:t>12</a:t>
            </a:fld>
            <a:endParaRPr lang="en-US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Now, approximate the square root: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/2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b="0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dirty="0" smtClean="0"/>
                  <a:t>Integrate from the origin out to mirror at </a:t>
                </a:r>
                <a:r>
                  <a:rPr lang="en-US" i="1" dirty="0" smtClean="0"/>
                  <a:t>x = L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00200"/>
            <a:ext cx="3767655" cy="877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550" y="4587774"/>
            <a:ext cx="3418500" cy="10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02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 in light travel time through </a:t>
            </a:r>
            <a:r>
              <a:rPr lang="en-US" i="1" dirty="0" smtClean="0"/>
              <a:t>x</a:t>
            </a:r>
            <a:r>
              <a:rPr lang="en-US" dirty="0" smtClean="0"/>
              <a:t> arm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The time it takes for light to get to </a:t>
                </a:r>
                <a:r>
                  <a:rPr lang="en-US" i="1" dirty="0" smtClean="0"/>
                  <a:t>x = L</a:t>
                </a:r>
                <a:r>
                  <a:rPr lang="en-US" dirty="0" smtClean="0"/>
                  <a:t> is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𝑜𝑤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𝑜𝑤</m:t>
                          </m:r>
                        </m:sub>
                      </m:sSub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 smtClean="0"/>
                  <a:t>where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     </m:t>
                    </m:r>
                    <m:r>
                      <m:rPr>
                        <m:sty m:val="p"/>
                      </m:rPr>
                      <a:rPr lang="el-GR" sz="3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𝑜𝑤</m:t>
                        </m:r>
                      </m:sub>
                    </m:sSub>
                  </m:oMath>
                </a14:m>
                <a:r>
                  <a:rPr lang="en-US" sz="3600" dirty="0" smtClean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/2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3600" dirty="0" smtClean="0">
                    <a:solidFill>
                      <a:schemeClr val="tx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Les Houches 2018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42F5B-38B4-474D-8DBA-707AD931DE06}" type="slidenum">
              <a:rPr lang="en-US" altLang="en-US" smtClean="0"/>
              <a:pPr>
                <a:defRPr/>
              </a:pPr>
              <a:t>13</a:t>
            </a:fld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550" y="1600200"/>
            <a:ext cx="3418500" cy="10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88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0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  <a:endParaRPr lang="en-US" altLang="en-US" sz="14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77CC65-7B3F-435D-825E-65CA83973DF6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51205" name="Rectangle 10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Comparison with travel time in the </a:t>
            </a:r>
            <a:r>
              <a:rPr lang="en-US" altLang="en-US" i="1" dirty="0" smtClean="0"/>
              <a:t>y</a:t>
            </a:r>
            <a:r>
              <a:rPr lang="en-US" altLang="en-US" dirty="0" smtClean="0"/>
              <a:t> arm</a:t>
            </a:r>
          </a:p>
        </p:txBody>
      </p:sp>
      <p:sp>
        <p:nvSpPr>
          <p:cNvPr id="51206" name="Rectangle 10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 smtClean="0"/>
              <a:t>(In doing this calculation, we choose coordinates that are marked by free masses. </a:t>
            </a:r>
          </a:p>
          <a:p>
            <a:pPr lvl="1">
              <a:buFontTx/>
              <a:buNone/>
            </a:pPr>
            <a:r>
              <a:rPr lang="en-US" altLang="en-US" i="1" dirty="0" smtClean="0"/>
              <a:t>“Transverse-traceless (TT) gauge”</a:t>
            </a:r>
          </a:p>
          <a:p>
            <a:pPr lvl="1">
              <a:buFontTx/>
              <a:buNone/>
            </a:pPr>
            <a:r>
              <a:rPr lang="en-US" altLang="en-US" dirty="0" smtClean="0"/>
              <a:t>Thus, end mirror is always at </a:t>
            </a:r>
            <a:r>
              <a:rPr lang="en-US" altLang="en-US" i="1" dirty="0" smtClean="0"/>
              <a:t>x = L</a:t>
            </a:r>
            <a:r>
              <a:rPr lang="en-US" altLang="en-US" dirty="0" smtClean="0"/>
              <a:t>. )</a:t>
            </a:r>
          </a:p>
          <a:p>
            <a:pPr>
              <a:buFontTx/>
              <a:buNone/>
            </a:pPr>
            <a:r>
              <a:rPr lang="en-US" altLang="en-US" dirty="0" smtClean="0"/>
              <a:t>Round trip back to beam-splitter:</a:t>
            </a:r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r>
              <a:rPr lang="en-US" altLang="en-US" dirty="0" smtClean="0"/>
              <a:t>y-arm (</a:t>
            </a:r>
            <a:r>
              <a:rPr lang="en-US" altLang="en-US" i="1" dirty="0" smtClean="0"/>
              <a:t>h</a:t>
            </a:r>
            <a:r>
              <a:rPr lang="en-US" altLang="en-US" i="1" baseline="-25000" dirty="0" smtClean="0"/>
              <a:t>22</a:t>
            </a:r>
            <a:r>
              <a:rPr lang="en-US" altLang="en-US" i="1" dirty="0" smtClean="0"/>
              <a:t> = - h</a:t>
            </a:r>
            <a:r>
              <a:rPr lang="en-US" altLang="en-US" i="1" baseline="-25000" dirty="0" smtClean="0"/>
              <a:t>11</a:t>
            </a:r>
            <a:r>
              <a:rPr lang="en-US" altLang="en-US" i="1" dirty="0" smtClean="0"/>
              <a:t> = -h):</a:t>
            </a:r>
          </a:p>
          <a:p>
            <a:pPr>
              <a:buFontTx/>
              <a:buNone/>
            </a:pPr>
            <a:endParaRPr lang="en-US" altLang="en-US" i="1" dirty="0" smtClean="0"/>
          </a:p>
          <a:p>
            <a:pPr>
              <a:buFontTx/>
              <a:buNone/>
            </a:pPr>
            <a:r>
              <a:rPr lang="en-US" altLang="en-US" dirty="0" smtClean="0"/>
              <a:t>Difference between x and y round-trip times:</a:t>
            </a:r>
          </a:p>
        </p:txBody>
      </p:sp>
      <p:graphicFrame>
        <p:nvGraphicFramePr>
          <p:cNvPr id="51207" name="Object 1033"/>
          <p:cNvGraphicFramePr>
            <a:graphicFrameLocks noChangeAspect="1"/>
          </p:cNvGraphicFramePr>
          <p:nvPr/>
        </p:nvGraphicFramePr>
        <p:xfrm>
          <a:off x="2971800" y="3810000"/>
          <a:ext cx="2136775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4" name="Equation" r:id="rId4" imgW="748975" imgH="215806" progId="Equation.3">
                  <p:embed/>
                </p:oleObj>
              </mc:Choice>
              <mc:Fallback>
                <p:oleObj name="Equation" r:id="rId4" imgW="748975" imgH="215806" progId="Equation.3">
                  <p:embed/>
                  <p:pic>
                    <p:nvPicPr>
                      <p:cNvPr id="0" name="Object 10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3810000"/>
                        <a:ext cx="2136775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8" name="Object 1034"/>
          <p:cNvGraphicFramePr>
            <a:graphicFrameLocks noChangeAspect="1"/>
          </p:cNvGraphicFramePr>
          <p:nvPr/>
        </p:nvGraphicFramePr>
        <p:xfrm>
          <a:off x="2971800" y="4876800"/>
          <a:ext cx="2354263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5" name="Equation" r:id="rId6" imgW="825500" imgH="241300" progId="Equation.3">
                  <p:embed/>
                </p:oleObj>
              </mc:Choice>
              <mc:Fallback>
                <p:oleObj name="Equation" r:id="rId6" imgW="825500" imgH="241300" progId="Equation.3">
                  <p:embed/>
                  <p:pic>
                    <p:nvPicPr>
                      <p:cNvPr id="0" name="Object 10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4876800"/>
                        <a:ext cx="2354263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9" name="Object 1035"/>
          <p:cNvGraphicFramePr>
            <a:graphicFrameLocks noChangeAspect="1"/>
          </p:cNvGraphicFramePr>
          <p:nvPr/>
        </p:nvGraphicFramePr>
        <p:xfrm>
          <a:off x="2971800" y="5715000"/>
          <a:ext cx="224472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6" name="Equation" r:id="rId8" imgW="787058" imgH="177723" progId="Equation.3">
                  <p:embed/>
                </p:oleObj>
              </mc:Choice>
              <mc:Fallback>
                <p:oleObj name="Equation" r:id="rId8" imgW="787058" imgH="177723" progId="Equation.3">
                  <p:embed/>
                  <p:pic>
                    <p:nvPicPr>
                      <p:cNvPr id="0" name="Object 10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715000"/>
                        <a:ext cx="2244725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299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  <a:endParaRPr lang="en-US" altLang="en-US" sz="14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65537F-4F80-41E7-9225-0631D4D4D9AE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5530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485" y="143886"/>
            <a:ext cx="9144000" cy="1143000"/>
          </a:xfrm>
        </p:spPr>
        <p:txBody>
          <a:bodyPr/>
          <a:lstStyle/>
          <a:p>
            <a:r>
              <a:rPr lang="en-US" altLang="en-US" sz="3200" dirty="0" smtClean="0"/>
              <a:t>Interferometer output vs. </a:t>
            </a:r>
            <a:br>
              <a:rPr lang="en-US" altLang="en-US" sz="3200" dirty="0" smtClean="0"/>
            </a:br>
            <a:r>
              <a:rPr lang="en-US" altLang="en-US" sz="3200" dirty="0" smtClean="0"/>
              <a:t>travel-time difference (expressed as phase difference between x and y light beams)</a:t>
            </a:r>
          </a:p>
        </p:txBody>
      </p:sp>
      <p:pic>
        <p:nvPicPr>
          <p:cNvPr id="55302" name="Picture 102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1589088"/>
            <a:ext cx="5791200" cy="424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3" name="Oval 1028"/>
          <p:cNvSpPr>
            <a:spLocks noChangeArrowheads="1"/>
          </p:cNvSpPr>
          <p:nvPr/>
        </p:nvSpPr>
        <p:spPr bwMode="auto">
          <a:xfrm>
            <a:off x="4806950" y="1530350"/>
            <a:ext cx="292100" cy="2921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04" name="Oval 1029"/>
          <p:cNvSpPr>
            <a:spLocks noChangeArrowheads="1"/>
          </p:cNvSpPr>
          <p:nvPr/>
        </p:nvSpPr>
        <p:spPr bwMode="auto">
          <a:xfrm>
            <a:off x="5487988" y="1530350"/>
            <a:ext cx="292100" cy="2921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05" name="Oval 1030"/>
          <p:cNvSpPr>
            <a:spLocks noChangeArrowheads="1"/>
          </p:cNvSpPr>
          <p:nvPr/>
        </p:nvSpPr>
        <p:spPr bwMode="auto">
          <a:xfrm>
            <a:off x="6248400" y="1530350"/>
            <a:ext cx="292100" cy="2921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55950" y="5637213"/>
            <a:ext cx="38862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phase difference </a:t>
            </a:r>
            <a:r>
              <a:rPr lang="en-US" i="1" dirty="0" err="1">
                <a:latin typeface="Symbol" panose="05050102010706020507" pitchFamily="18" charset="2"/>
              </a:rPr>
              <a:t>Df</a:t>
            </a:r>
            <a:r>
              <a:rPr lang="en-US" i="1" dirty="0">
                <a:latin typeface="Symbol" panose="05050102010706020507" pitchFamily="18" charset="2"/>
              </a:rPr>
              <a:t> </a:t>
            </a:r>
            <a:r>
              <a:rPr lang="en-US" dirty="0">
                <a:latin typeface="+mn-lt"/>
              </a:rPr>
              <a:t>(cycles)</a:t>
            </a:r>
            <a:r>
              <a:rPr lang="en-US" dirty="0"/>
              <a:t> </a:t>
            </a:r>
          </a:p>
        </p:txBody>
      </p:sp>
      <p:sp>
        <p:nvSpPr>
          <p:cNvPr id="55307" name="TextBox 2"/>
          <p:cNvSpPr txBox="1">
            <a:spLocks noChangeArrowheads="1"/>
          </p:cNvSpPr>
          <p:nvPr/>
        </p:nvSpPr>
        <p:spPr bwMode="auto">
          <a:xfrm rot="-5400000">
            <a:off x="1297782" y="2893218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Power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4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  <a:endParaRPr lang="en-US" altLang="en-US" sz="14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692B15-9002-4B1C-AE6B-DF80263201A6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Interpretation of this </a:t>
            </a:r>
            <a:br>
              <a:rPr lang="en-US" altLang="en-US" dirty="0" smtClean="0"/>
            </a:br>
            <a:r>
              <a:rPr lang="en-US" altLang="en-US" dirty="0" smtClean="0"/>
              <a:t>Pirani-inspired calculation</a:t>
            </a:r>
          </a:p>
        </p:txBody>
      </p:sp>
      <p:sp>
        <p:nvSpPr>
          <p:cNvPr id="573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mtClean="0"/>
              <a:t>A gravitational wave’s effect on one-way travel time:</a:t>
            </a:r>
          </a:p>
          <a:p>
            <a:pPr>
              <a:buFontTx/>
              <a:buNone/>
            </a:pPr>
            <a:endParaRPr lang="en-US" altLang="en-US" smtClean="0"/>
          </a:p>
          <a:p>
            <a:pPr>
              <a:buFontTx/>
              <a:buNone/>
            </a:pPr>
            <a:r>
              <a:rPr lang="en-US" altLang="en-US" smtClean="0"/>
              <a:t>Just as if the arm length is changed by a fraction</a:t>
            </a:r>
          </a:p>
          <a:p>
            <a:pPr>
              <a:buFontTx/>
              <a:buNone/>
            </a:pPr>
            <a:endParaRPr lang="en-US" altLang="en-US" smtClean="0"/>
          </a:p>
          <a:p>
            <a:pPr>
              <a:buFontTx/>
              <a:buNone/>
            </a:pPr>
            <a:r>
              <a:rPr lang="en-US" altLang="en-US" smtClean="0"/>
              <a:t>In the TT gauge, we say that the masses didn’t move (they mark coordinates), but that the separation between them changed.</a:t>
            </a:r>
          </a:p>
          <a:p>
            <a:pPr lvl="1">
              <a:buFontTx/>
              <a:buNone/>
            </a:pPr>
            <a:r>
              <a:rPr lang="en-US" altLang="en-US" smtClean="0"/>
              <a:t>Metric of the space between them changed.</a:t>
            </a:r>
          </a:p>
        </p:txBody>
      </p:sp>
      <p:graphicFrame>
        <p:nvGraphicFramePr>
          <p:cNvPr id="57351" name="Object 4"/>
          <p:cNvGraphicFramePr>
            <a:graphicFrameLocks noChangeAspect="1"/>
          </p:cNvGraphicFramePr>
          <p:nvPr/>
        </p:nvGraphicFramePr>
        <p:xfrm>
          <a:off x="3352800" y="2057400"/>
          <a:ext cx="1179513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09" name="Equation" r:id="rId4" imgW="583947" imgH="393529" progId="Equation.3">
                  <p:embed/>
                </p:oleObj>
              </mc:Choice>
              <mc:Fallback>
                <p:oleObj name="Equation" r:id="rId4" imgW="583947" imgH="39352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057400"/>
                        <a:ext cx="1179513" cy="798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52" name="Object 7"/>
          <p:cNvGraphicFramePr>
            <a:graphicFrameLocks noChangeAspect="1"/>
          </p:cNvGraphicFramePr>
          <p:nvPr/>
        </p:nvGraphicFramePr>
        <p:xfrm>
          <a:off x="3429000" y="3429000"/>
          <a:ext cx="914400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10" name="Equation" r:id="rId6" imgW="507780" imgH="393529" progId="Equation.3">
                  <p:embed/>
                </p:oleObj>
              </mc:Choice>
              <mc:Fallback>
                <p:oleObj name="Equation" r:id="rId6" imgW="507780" imgH="393529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429000"/>
                        <a:ext cx="914400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39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  <a:endParaRPr lang="en-US" altLang="en-US" sz="14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3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0B6298-1BEE-4E0E-9127-7C7F53E915F1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We can switch back and forth, </a:t>
            </a:r>
            <a:br>
              <a:rPr lang="en-US" altLang="en-US" dirty="0" smtClean="0"/>
            </a:br>
            <a:r>
              <a:rPr lang="en-US" altLang="en-US" dirty="0" smtClean="0"/>
              <a:t>at will, with a force interpretation</a:t>
            </a:r>
          </a:p>
        </p:txBody>
      </p:sp>
      <p:sp>
        <p:nvSpPr>
          <p:cNvPr id="593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mtClean="0"/>
              <a:t>We can also interpret the same physics in a different picture, using different coordinates. Here, define coordinates with rigid rods, not free masses.</a:t>
            </a:r>
          </a:p>
          <a:p>
            <a:pPr>
              <a:buFontTx/>
              <a:buNone/>
            </a:pPr>
            <a:r>
              <a:rPr lang="en-US" altLang="en-US" smtClean="0"/>
              <a:t>With respect to a rigid rod, masses </a:t>
            </a:r>
            <a:r>
              <a:rPr lang="en-US" altLang="en-US" u="sng" smtClean="0"/>
              <a:t>do</a:t>
            </a:r>
            <a:r>
              <a:rPr lang="en-US" altLang="en-US" smtClean="0"/>
              <a:t> move apart. In this picture, it is as if the gravitational wave exerts equal and opposite forces on the two masses. </a:t>
            </a:r>
          </a:p>
          <a:p>
            <a:pPr>
              <a:buFontTx/>
              <a:buNone/>
            </a:pPr>
            <a:r>
              <a:rPr lang="en-US" altLang="en-US" smtClean="0"/>
              <a:t>This is the best way to understand Weber’s bars.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Weiss’s calculation be right?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   Have you ever wondered: </a:t>
            </a:r>
          </a:p>
          <a:p>
            <a:pPr marL="0" indent="0">
              <a:buNone/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“Doesn’t a gravitational wave affect both the light and the test masses? If so, isn’t a  gravitational wave unobservable?”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Les Houches 2018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42F5B-38B4-474D-8DBA-707AD931DE06}" type="slidenum">
              <a:rPr lang="en-US" altLang="en-US" smtClean="0"/>
              <a:pPr>
                <a:defRPr/>
              </a:pPr>
              <a:t>18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38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4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  <a:endParaRPr lang="en-US" altLang="en-US" sz="14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3C43954-3675-4191-9F5F-3D2C2E8CABA3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614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/>
              <a:t>People often wonder about this “rubber ruler puzzle”</a:t>
            </a:r>
          </a:p>
        </p:txBody>
      </p:sp>
      <p:sp>
        <p:nvSpPr>
          <p:cNvPr id="614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mtClean="0">
                <a:cs typeface="Times New Roman" panose="02020603050405020304" pitchFamily="18" charset="0"/>
              </a:rPr>
              <a:t>If a gravitational wave stretches space, doesn’t it also stretch the light traveling in that space? </a:t>
            </a:r>
          </a:p>
          <a:p>
            <a:pPr>
              <a:buFontTx/>
              <a:buNone/>
            </a:pPr>
            <a:r>
              <a:rPr lang="en-US" altLang="en-US" smtClean="0">
                <a:cs typeface="Times New Roman" panose="02020603050405020304" pitchFamily="18" charset="0"/>
              </a:rPr>
              <a:t>If so, the “ruler” is being stretched by the same amount as the system being measured. </a:t>
            </a:r>
          </a:p>
          <a:p>
            <a:pPr>
              <a:buFontTx/>
              <a:buNone/>
            </a:pPr>
            <a:r>
              <a:rPr lang="en-US" altLang="en-US" smtClean="0">
                <a:cs typeface="Times New Roman" panose="02020603050405020304" pitchFamily="18" charset="0"/>
              </a:rPr>
              <a:t>And if so, how can a gravitational wave be observed using light? </a:t>
            </a:r>
          </a:p>
          <a:p>
            <a:pPr>
              <a:buFontTx/>
              <a:buNone/>
            </a:pPr>
            <a:r>
              <a:rPr lang="en-US" altLang="en-US" smtClean="0">
                <a:cs typeface="Times New Roman" panose="02020603050405020304" pitchFamily="18" charset="0"/>
              </a:rPr>
              <a:t>How can interferometers possibly work?</a:t>
            </a:r>
          </a:p>
          <a:p>
            <a:pPr>
              <a:buFontTx/>
              <a:buNone/>
            </a:pP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  <a:endParaRPr lang="en-US" altLang="en-US" sz="14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ABF7A07-E435-49AB-AA0B-3B5F56A01700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Outline for Day 2</a:t>
            </a: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altLang="en-US" dirty="0" smtClean="0"/>
              <a:t>How an interferometer senses a gravitational wave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 smtClean="0"/>
              <a:t>The “rubber ruler” puzzle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 smtClean="0"/>
              <a:t>What does it take to accomplish the “impossible” task of gravitational wave detection?</a:t>
            </a:r>
          </a:p>
          <a:p>
            <a:pPr marL="0" indent="0">
              <a:buNone/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related case:</a:t>
            </a:r>
            <a:br>
              <a:rPr lang="en-US" altLang="en-US" smtClean="0"/>
            </a:br>
            <a:r>
              <a:rPr lang="en-US" altLang="en-US" smtClean="0"/>
              <a:t>the expanding universe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smtClean="0"/>
              <a:t>   In cosmology, one typically uses </a:t>
            </a:r>
            <a:r>
              <a:rPr lang="en-US" altLang="en-US" i="1" smtClean="0"/>
              <a:t>co-moving coordinates</a:t>
            </a:r>
            <a:r>
              <a:rPr lang="en-US" altLang="en-US" smtClean="0"/>
              <a:t>, marked by freely-falling test masses (i.e., galaxies).</a:t>
            </a:r>
          </a:p>
          <a:p>
            <a:pPr marL="0" indent="0">
              <a:buFontTx/>
              <a:buNone/>
            </a:pPr>
            <a:r>
              <a:rPr lang="en-US" altLang="en-US" smtClean="0"/>
              <a:t>   As the universe expands </a:t>
            </a:r>
          </a:p>
          <a:p>
            <a:pPr lvl="1"/>
            <a:r>
              <a:rPr lang="en-US" altLang="en-US" smtClean="0"/>
              <a:t>galaxies get farther apart</a:t>
            </a:r>
          </a:p>
          <a:p>
            <a:pPr lvl="1"/>
            <a:r>
              <a:rPr lang="en-US" altLang="en-US" smtClean="0"/>
              <a:t>light traveling through the universe is stretched (cosmological redshift)</a:t>
            </a:r>
          </a:p>
          <a:p>
            <a:pPr marL="0" indent="0">
              <a:buFontTx/>
              <a:buNone/>
            </a:pPr>
            <a:r>
              <a:rPr lang="en-US" altLang="en-US" smtClean="0"/>
              <a:t>   Do galaxies move? Depends who you ask … </a:t>
            </a:r>
          </a:p>
        </p:txBody>
      </p:sp>
      <p:sp>
        <p:nvSpPr>
          <p:cNvPr id="6349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  <a:endParaRPr lang="en-US" altLang="en-US" sz="14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026842-6B93-4912-9B77-576E5340B067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1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  <a:endParaRPr lang="en-US" altLang="en-US" sz="14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608B70-9D39-4975-91A8-2C67D61A34B3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Light in an interferometer arm</a:t>
            </a:r>
          </a:p>
        </p:txBody>
      </p:sp>
      <p:sp>
        <p:nvSpPr>
          <p:cNvPr id="645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z="2400" smtClean="0">
                <a:cs typeface="Times New Roman" panose="02020603050405020304" pitchFamily="18" charset="0"/>
              </a:rPr>
              <a:t>Imagine many freely-falling masses along arms of interferometer.</a:t>
            </a:r>
          </a:p>
          <a:p>
            <a:pPr>
              <a:buFontTx/>
              <a:buNone/>
            </a:pPr>
            <a:r>
              <a:rPr lang="en-US" altLang="en-US" sz="2400" smtClean="0">
                <a:cs typeface="Times New Roman" panose="02020603050405020304" pitchFamily="18" charset="0"/>
              </a:rPr>
              <a:t> Test case: imagine that a </a:t>
            </a:r>
            <a:r>
              <a:rPr lang="en-US" altLang="en-US" sz="2400" i="1" smtClean="0">
                <a:cs typeface="Times New Roman" panose="02020603050405020304" pitchFamily="18" charset="0"/>
              </a:rPr>
              <a:t>step function </a:t>
            </a:r>
            <a:r>
              <a:rPr lang="en-US" altLang="en-US" sz="2400" smtClean="0">
                <a:cs typeface="Times New Roman" panose="02020603050405020304" pitchFamily="18" charset="0"/>
              </a:rPr>
              <a:t>gravitational wave, with amplitude </a:t>
            </a:r>
            <a:r>
              <a:rPr lang="en-US" altLang="en-US" sz="2400" i="1" smtClean="0">
                <a:cs typeface="Times New Roman" panose="02020603050405020304" pitchFamily="18" charset="0"/>
              </a:rPr>
              <a:t>h</a:t>
            </a:r>
            <a:r>
              <a:rPr lang="en-US" altLang="en-US" sz="2400" smtClean="0">
                <a:cs typeface="Times New Roman" panose="02020603050405020304" pitchFamily="18" charset="0"/>
              </a:rPr>
              <a:t> and + polarization, encounters interferometer.</a:t>
            </a:r>
          </a:p>
          <a:p>
            <a:pPr>
              <a:buFontTx/>
              <a:buNone/>
            </a:pPr>
            <a:r>
              <a:rPr lang="en-US" altLang="en-US" sz="2400" smtClean="0">
                <a:cs typeface="Times New Roman" panose="02020603050405020304" pitchFamily="18" charset="0"/>
              </a:rPr>
              <a:t> Along </a:t>
            </a:r>
            <a:r>
              <a:rPr lang="en-US" altLang="en-US" sz="2400" i="1" smtClean="0">
                <a:cs typeface="Times New Roman" panose="02020603050405020304" pitchFamily="18" charset="0"/>
              </a:rPr>
              <a:t>x</a:t>
            </a:r>
            <a:r>
              <a:rPr lang="en-US" altLang="en-US" sz="2400" smtClean="0">
                <a:cs typeface="Times New Roman" panose="02020603050405020304" pitchFamily="18" charset="0"/>
              </a:rPr>
              <a:t> arm, test masses suddenly farther apart by (1+</a:t>
            </a:r>
            <a:r>
              <a:rPr lang="en-US" altLang="en-US" sz="2400" i="1" smtClean="0">
                <a:cs typeface="Times New Roman" panose="02020603050405020304" pitchFamily="18" charset="0"/>
              </a:rPr>
              <a:t>h/2</a:t>
            </a:r>
            <a:r>
              <a:rPr lang="en-US" altLang="en-US" sz="2400" smtClean="0">
                <a:cs typeface="Times New Roman" panose="02020603050405020304" pitchFamily="18" charset="0"/>
              </a:rPr>
              <a:t>).</a:t>
            </a:r>
          </a:p>
          <a:p>
            <a:pPr>
              <a:buFontTx/>
              <a:buNone/>
            </a:pPr>
            <a:r>
              <a:rPr lang="en-US" altLang="en-US" sz="2400" smtClean="0">
                <a:cs typeface="Times New Roman" panose="02020603050405020304" pitchFamily="18" charset="0"/>
              </a:rPr>
              <a:t> Wavefronts near each test mass stay near the mass. (No preferred frames in GR!)</a:t>
            </a:r>
          </a:p>
          <a:p>
            <a:pPr>
              <a:buFontTx/>
              <a:buNone/>
            </a:pPr>
            <a:r>
              <a:rPr lang="en-US" altLang="en-US" sz="2400" smtClean="0">
                <a:cs typeface="Times New Roman" panose="02020603050405020304" pitchFamily="18" charset="0"/>
              </a:rPr>
              <a:t> </a:t>
            </a:r>
            <a:endParaRPr lang="en-US" alt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If the arms are stretched, </a:t>
            </a:r>
            <a:br>
              <a:rPr lang="en-US" altLang="en-US" smtClean="0"/>
            </a:br>
            <a:r>
              <a:rPr lang="en-US" altLang="en-US" smtClean="0"/>
              <a:t>then the light is stretched.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sz="3200" dirty="0" smtClean="0"/>
              <a:t>   The arms of an interferometer are lengthened by a gravitational wave</a:t>
            </a:r>
            <a:r>
              <a:rPr lang="en-US" altLang="en-US" sz="3200" dirty="0"/>
              <a:t>.</a:t>
            </a:r>
            <a:r>
              <a:rPr lang="en-US" altLang="en-US" sz="3200" dirty="0" smtClean="0"/>
              <a:t> </a:t>
            </a:r>
          </a:p>
          <a:p>
            <a:pPr marL="0" indent="0">
              <a:buFontTx/>
              <a:buNone/>
            </a:pPr>
            <a:r>
              <a:rPr lang="en-US" altLang="en-US" sz="3200" dirty="0"/>
              <a:t> </a:t>
            </a:r>
            <a:r>
              <a:rPr lang="en-US" altLang="en-US" sz="3200" dirty="0" smtClean="0"/>
              <a:t>  The wavelength of the light in an interferometer is also lengthened by a gravitational wave, by the same factor.</a:t>
            </a:r>
          </a:p>
        </p:txBody>
      </p:sp>
      <p:sp>
        <p:nvSpPr>
          <p:cNvPr id="6656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56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  <a:endParaRPr lang="en-US" altLang="en-US" sz="14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5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FDE56A-8FB4-470B-A950-8B56FE485F85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58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  <a:endParaRPr lang="en-US" altLang="en-US" sz="14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5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7F122D-71C0-4C9E-B374-7B1AC9CE7735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675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OK, so how can </a:t>
            </a:r>
            <a:br>
              <a:rPr lang="en-US" altLang="en-US" smtClean="0"/>
            </a:br>
            <a:r>
              <a:rPr lang="en-US" altLang="en-US" smtClean="0"/>
              <a:t>interferometers work?</a:t>
            </a:r>
          </a:p>
        </p:txBody>
      </p:sp>
      <p:sp>
        <p:nvSpPr>
          <p:cNvPr id="675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mtClean="0">
                <a:cs typeface="Times New Roman" panose="02020603050405020304" pitchFamily="18" charset="0"/>
              </a:rPr>
              <a:t>The argument given above proves that there is no </a:t>
            </a:r>
            <a:r>
              <a:rPr lang="en-US" altLang="en-US" i="1" smtClean="0">
                <a:cs typeface="Times New Roman" panose="02020603050405020304" pitchFamily="18" charset="0"/>
              </a:rPr>
              <a:t>instantaneous</a:t>
            </a:r>
            <a:r>
              <a:rPr lang="en-US" altLang="en-US" smtClean="0">
                <a:cs typeface="Times New Roman" panose="02020603050405020304" pitchFamily="18" charset="0"/>
              </a:rPr>
              <a:t> response to a gravitational wave.</a:t>
            </a:r>
          </a:p>
          <a:p>
            <a:pPr>
              <a:buFontTx/>
              <a:buNone/>
            </a:pPr>
            <a:r>
              <a:rPr lang="en-US" altLang="en-US" smtClean="0">
                <a:cs typeface="Times New Roman" panose="02020603050405020304" pitchFamily="18" charset="0"/>
              </a:rPr>
              <a:t> But, we don’t just care about the instantaneous response. We watch the entire history of the interferometer output.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time-dependent response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smtClean="0"/>
              <a:t>The x arm was lengthened by the gravitational </a:t>
            </a:r>
            <a:br>
              <a:rPr lang="en-US" altLang="en-US" smtClean="0"/>
            </a:br>
            <a:r>
              <a:rPr lang="en-US" altLang="en-US" smtClean="0"/>
              <a:t>    wave. </a:t>
            </a:r>
          </a:p>
          <a:p>
            <a:pPr marL="0" indent="0">
              <a:buFontTx/>
              <a:buNone/>
            </a:pPr>
            <a:r>
              <a:rPr lang="en-US" altLang="en-US" smtClean="0"/>
              <a:t>Light travels at </a:t>
            </a:r>
            <a:r>
              <a:rPr lang="en-US" altLang="en-US" i="1" smtClean="0"/>
              <a:t>c</a:t>
            </a:r>
            <a:r>
              <a:rPr lang="en-US" altLang="en-US" smtClean="0"/>
              <a:t>. So, light will start to arrive </a:t>
            </a:r>
            <a:br>
              <a:rPr lang="en-US" altLang="en-US" smtClean="0"/>
            </a:br>
            <a:r>
              <a:rPr lang="en-US" altLang="en-US" smtClean="0"/>
              <a:t>   late, as it has to traverse longer distance than </a:t>
            </a:r>
            <a:br>
              <a:rPr lang="en-US" altLang="en-US" smtClean="0"/>
            </a:br>
            <a:r>
              <a:rPr lang="en-US" altLang="en-US" smtClean="0"/>
              <a:t>   it did before the wave arrived. </a:t>
            </a:r>
          </a:p>
          <a:p>
            <a:pPr marL="0" indent="0">
              <a:buFontTx/>
              <a:buNone/>
            </a:pPr>
            <a:r>
              <a:rPr lang="en-US" altLang="en-US" smtClean="0"/>
              <a:t>Delay builds up until all light present at wave’s </a:t>
            </a:r>
            <a:br>
              <a:rPr lang="en-US" altLang="en-US" smtClean="0"/>
            </a:br>
            <a:r>
              <a:rPr lang="en-US" altLang="en-US" smtClean="0"/>
              <a:t>   arrival is flushed out. Then delay stays </a:t>
            </a:r>
            <a:br>
              <a:rPr lang="en-US" altLang="en-US" smtClean="0"/>
            </a:br>
            <a:r>
              <a:rPr lang="en-US" altLang="en-US" smtClean="0"/>
              <a:t>   constant at </a:t>
            </a:r>
            <a:r>
              <a:rPr lang="en-US" altLang="en-US" smtClean="0">
                <a:latin typeface="Symbol" panose="05050102010706020507" pitchFamily="18" charset="2"/>
                <a:cs typeface="Times New Roman" panose="02020603050405020304" pitchFamily="18" charset="0"/>
              </a:rPr>
              <a:t>Dt = </a:t>
            </a:r>
            <a:r>
              <a:rPr lang="en-US" altLang="en-US" i="1" smtClean="0">
                <a:cs typeface="Times New Roman" panose="02020603050405020304" pitchFamily="18" charset="0"/>
              </a:rPr>
              <a:t>h(2NL/c)</a:t>
            </a:r>
            <a:r>
              <a:rPr lang="en-US" altLang="en-US" smtClean="0">
                <a:cs typeface="Times New Roman" panose="02020603050405020304" pitchFamily="18" charset="0"/>
              </a:rPr>
              <a:t>.</a:t>
            </a:r>
            <a:endParaRPr lang="en-US" altLang="en-US" smtClean="0"/>
          </a:p>
        </p:txBody>
      </p:sp>
      <p:sp>
        <p:nvSpPr>
          <p:cNvPr id="6963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  <a:endParaRPr lang="en-US" altLang="en-US" sz="14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65A14F-BA90-4270-936E-3A5BA7A7C152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Consider the DC response …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smtClean="0"/>
              <a:t>    New light produced by the laser (after gravitational wave has passed by) isn’t affected by the gravitational wave. </a:t>
            </a:r>
          </a:p>
          <a:p>
            <a:pPr marL="0" indent="0">
              <a:buFontTx/>
              <a:buNone/>
            </a:pPr>
            <a:r>
              <a:rPr lang="en-US" altLang="en-US" smtClean="0"/>
              <a:t>   (Its wavelength is determined by the length of a rigid resonant cavity.)</a:t>
            </a:r>
          </a:p>
          <a:p>
            <a:pPr marL="0" indent="0">
              <a:buFontTx/>
              <a:buNone/>
            </a:pPr>
            <a:r>
              <a:rPr lang="en-US" altLang="en-US" smtClean="0"/>
              <a:t>   So if we wait to measure using all “new light”, it must reveal the changed arm lengths.</a:t>
            </a:r>
          </a:p>
          <a:p>
            <a:pPr marL="0" indent="0">
              <a:buFontTx/>
              <a:buNone/>
            </a:pPr>
            <a:endParaRPr lang="en-US" altLang="en-US" smtClean="0"/>
          </a:p>
        </p:txBody>
      </p:sp>
      <p:sp>
        <p:nvSpPr>
          <p:cNvPr id="7066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6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  <a:endParaRPr lang="en-US" altLang="en-US" sz="14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70E52A-1491-4336-929E-CF18A039F66B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8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  <a:endParaRPr lang="en-US" altLang="en-US" sz="14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85E707-EC58-4593-AFFB-9168943301E4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716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We never (or never should have) said that we were using light as a ruler.</a:t>
            </a:r>
          </a:p>
        </p:txBody>
      </p:sp>
      <p:sp>
        <p:nvSpPr>
          <p:cNvPr id="716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mtClean="0">
                <a:cs typeface="Times New Roman" panose="02020603050405020304" pitchFamily="18" charset="0"/>
              </a:rPr>
              <a:t>Pirani taught us to use the </a:t>
            </a:r>
            <a:r>
              <a:rPr lang="en-US" altLang="en-US" u="sng" smtClean="0">
                <a:cs typeface="Times New Roman" panose="02020603050405020304" pitchFamily="18" charset="0"/>
              </a:rPr>
              <a:t>travel time</a:t>
            </a:r>
            <a:r>
              <a:rPr lang="en-US" altLang="en-US" smtClean="0">
                <a:cs typeface="Times New Roman" panose="02020603050405020304" pitchFamily="18" charset="0"/>
              </a:rPr>
              <a:t> of light signals between free masses to sense the passage of a gravitational wave.</a:t>
            </a:r>
          </a:p>
          <a:p>
            <a:pPr>
              <a:buFontTx/>
              <a:buNone/>
            </a:pPr>
            <a:r>
              <a:rPr lang="en-US" altLang="en-US" smtClean="0">
                <a:cs typeface="Times New Roman" panose="02020603050405020304" pitchFamily="18" charset="0"/>
              </a:rPr>
              <a:t>That is what Rai Weiss did from the beginning.</a:t>
            </a:r>
          </a:p>
          <a:p>
            <a:pPr>
              <a:buFontTx/>
              <a:buNone/>
            </a:pPr>
            <a:endParaRPr lang="en-US" altLang="en-US" smtClean="0"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n-US" smtClean="0">
                <a:cs typeface="Times New Roman" panose="02020603050405020304" pitchFamily="18" charset="0"/>
              </a:rPr>
              <a:t>In the end, there is no puzzle: Interferometers </a:t>
            </a:r>
            <a:r>
              <a:rPr lang="en-US" altLang="en-US" i="1" smtClean="0">
                <a:cs typeface="Times New Roman" panose="02020603050405020304" pitchFamily="18" charset="0"/>
              </a:rPr>
              <a:t>can</a:t>
            </a:r>
            <a:r>
              <a:rPr lang="en-US" altLang="en-US" smtClean="0">
                <a:cs typeface="Times New Roman" panose="02020603050405020304" pitchFamily="18" charset="0"/>
              </a:rPr>
              <a:t> work.</a:t>
            </a:r>
          </a:p>
          <a:p>
            <a:pPr>
              <a:buFontTx/>
              <a:buNone/>
            </a:pP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Rai Weiss envisions LIGO in 1972</a:t>
            </a:r>
          </a:p>
        </p:txBody>
      </p:sp>
      <p:pic>
        <p:nvPicPr>
          <p:cNvPr id="60419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5" y="1676400"/>
            <a:ext cx="4699000" cy="3962400"/>
          </a:xfrm>
        </p:spPr>
      </p:pic>
      <p:sp>
        <p:nvSpPr>
          <p:cNvPr id="60420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343400" cy="45720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400" smtClean="0"/>
              <a:t>   Weiss thought about Weber’s claimed detections. True or not, he saw how to do many orders of magnitude better, by implementing Pirani’s free-test-masses-measured-by-lasers as a Michelson interferometer. Arms could be kilometers long. Lasers could measure sub-nuclear distances. </a:t>
            </a:r>
            <a:br>
              <a:rPr lang="en-US" altLang="en-US" sz="2400" smtClean="0"/>
            </a:br>
            <a:r>
              <a:rPr lang="en-US" altLang="en-US" sz="2400" smtClean="0">
                <a:latin typeface="Symbol" panose="05050102010706020507" pitchFamily="18" charset="2"/>
              </a:rPr>
              <a:t>D</a:t>
            </a:r>
            <a:r>
              <a:rPr lang="en-US" altLang="en-US" sz="2400" i="1" smtClean="0"/>
              <a:t>L/L </a:t>
            </a:r>
            <a:r>
              <a:rPr lang="en-US" altLang="en-US" sz="2400" smtClean="0"/>
              <a:t>~ 10</a:t>
            </a:r>
            <a:r>
              <a:rPr lang="en-US" altLang="en-US" sz="2400" baseline="30000" smtClean="0"/>
              <a:t>-21</a:t>
            </a:r>
            <a:r>
              <a:rPr lang="en-US" altLang="en-US" sz="2400" smtClean="0"/>
              <a:t> could be achieved.</a:t>
            </a:r>
          </a:p>
        </p:txBody>
      </p:sp>
      <p:sp>
        <p:nvSpPr>
          <p:cNvPr id="6042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4EA02A-58DB-4BDB-B196-30B4F44FA732}" type="slidenum">
              <a:rPr lang="en-US" altLang="en-US" sz="1400" smtClean="0">
                <a:solidFill>
                  <a:srgbClr val="3333CC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 smtClean="0">
              <a:solidFill>
                <a:srgbClr val="3333CC"/>
              </a:solidFill>
            </a:endParaRPr>
          </a:p>
        </p:txBody>
      </p:sp>
      <p:sp>
        <p:nvSpPr>
          <p:cNvPr id="60422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 smtClean="0">
              <a:solidFill>
                <a:srgbClr val="33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23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rgbClr val="3333CC"/>
                </a:solidFill>
                <a:latin typeface="Times New Roman" panose="02020603050405020304" pitchFamily="18" charset="0"/>
              </a:rPr>
              <a:t>Les Houches 2018</a:t>
            </a:r>
          </a:p>
        </p:txBody>
      </p:sp>
    </p:spTree>
    <p:extLst>
      <p:ext uri="{BB962C8B-B14F-4D97-AF65-F5344CB8AC3E}">
        <p14:creationId xmlns:p14="http://schemas.microsoft.com/office/powerpoint/2010/main" val="203695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</a:p>
        </p:txBody>
      </p:sp>
      <p:sp>
        <p:nvSpPr>
          <p:cNvPr id="122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005660-C276-456B-B55B-D6B09E380AD7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altLang="en-US" sz="3600" dirty="0" smtClean="0"/>
              <a:t>Key features of a practical implementation</a:t>
            </a:r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5" tIns="46038" rIns="92075" bIns="46038"/>
          <a:lstStyle/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r>
              <a:rPr lang="en-US" altLang="en-US" dirty="0" smtClean="0"/>
              <a:t>Tidal character of wave argues for </a:t>
            </a:r>
            <a:r>
              <a:rPr lang="en-US" altLang="en-US" b="1" dirty="0" smtClean="0"/>
              <a:t>test masses as far apart as practicable</a:t>
            </a:r>
            <a:r>
              <a:rPr lang="en-US" altLang="en-US" dirty="0" smtClean="0"/>
              <a:t>. Perhaps </a:t>
            </a:r>
            <a:r>
              <a:rPr lang="en-US" altLang="en-US" b="1" dirty="0" smtClean="0"/>
              <a:t>masses hung as pendulums</a:t>
            </a:r>
            <a:r>
              <a:rPr lang="en-US" altLang="en-US" dirty="0" smtClean="0"/>
              <a:t>, kilometers apart.</a:t>
            </a:r>
          </a:p>
        </p:txBody>
      </p:sp>
      <p:graphicFrame>
        <p:nvGraphicFramePr>
          <p:cNvPr id="12295" name="Object 4"/>
          <p:cNvGraphicFramePr>
            <a:graphicFrameLocks/>
          </p:cNvGraphicFramePr>
          <p:nvPr/>
        </p:nvGraphicFramePr>
        <p:xfrm>
          <a:off x="2971800" y="1524000"/>
          <a:ext cx="3284538" cy="298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31" name="CorelDRAW" r:id="rId4" imgW="3524250" imgH="3200400" progId="CorelDraw.Graphic.8">
                  <p:embed/>
                </p:oleObj>
              </mc:Choice>
              <mc:Fallback>
                <p:oleObj name="CorelDRAW" r:id="rId4" imgW="3524250" imgH="3200400" progId="CorelDraw.Graphic.8">
                  <p:embed/>
                  <p:pic>
                    <p:nvPicPr>
                      <p:cNvPr id="12295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524000"/>
                        <a:ext cx="3284538" cy="298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602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LIGO Observatory</a:t>
            </a:r>
            <a:br>
              <a:rPr lang="en-US" altLang="en-US" smtClean="0"/>
            </a:br>
            <a:r>
              <a:rPr lang="en-US" altLang="en-US" smtClean="0"/>
              <a:t>at Livingston, LA</a:t>
            </a:r>
          </a:p>
        </p:txBody>
      </p:sp>
      <p:sp>
        <p:nvSpPr>
          <p:cNvPr id="2253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 smtClean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84E0B70-6818-434F-A622-1B1AFC632AE1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 smtClean="0">
              <a:solidFill>
                <a:schemeClr val="accent2"/>
              </a:solidFill>
            </a:endParaRPr>
          </a:p>
        </p:txBody>
      </p:sp>
      <p:pic>
        <p:nvPicPr>
          <p:cNvPr id="2253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544638"/>
            <a:ext cx="7010400" cy="4530725"/>
          </a:xfrm>
        </p:spPr>
      </p:pic>
    </p:spTree>
    <p:extLst>
      <p:ext uri="{BB962C8B-B14F-4D97-AF65-F5344CB8AC3E}">
        <p14:creationId xmlns:p14="http://schemas.microsoft.com/office/powerpoint/2010/main" val="369395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D76A0C4-979A-420B-82FC-FECAB2AD5821}" type="slidenum">
              <a:rPr lang="en-US" altLang="en-US" sz="140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16389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Gravitational waveform lets you read out source dynamics</a:t>
            </a:r>
          </a:p>
        </p:txBody>
      </p:sp>
      <p:sp>
        <p:nvSpPr>
          <p:cNvPr id="16390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mtClean="0"/>
              <a:t>The evolution of the mass distribution can be read out from the gravitational waveform:</a:t>
            </a:r>
          </a:p>
          <a:p>
            <a:pPr>
              <a:buFontTx/>
              <a:buNone/>
            </a:pPr>
            <a:endParaRPr lang="en-US" altLang="en-US" smtClean="0"/>
          </a:p>
          <a:p>
            <a:pPr>
              <a:buFontTx/>
              <a:buNone/>
            </a:pPr>
            <a:endParaRPr lang="en-US" altLang="en-US" smtClean="0"/>
          </a:p>
          <a:p>
            <a:pPr>
              <a:buFontTx/>
              <a:buNone/>
            </a:pPr>
            <a:endParaRPr lang="en-US" altLang="en-US" smtClean="0"/>
          </a:p>
          <a:p>
            <a:pPr>
              <a:buFontTx/>
              <a:buNone/>
            </a:pPr>
            <a:r>
              <a:rPr lang="en-US" altLang="en-US" smtClean="0"/>
              <a:t>Coherent relativistic motion of large masses can be directly observed from the waveform!</a:t>
            </a:r>
          </a:p>
        </p:txBody>
      </p:sp>
      <p:graphicFrame>
        <p:nvGraphicFramePr>
          <p:cNvPr id="16391" name="Object 1028"/>
          <p:cNvGraphicFramePr>
            <a:graphicFrameLocks noChangeAspect="1"/>
          </p:cNvGraphicFramePr>
          <p:nvPr/>
        </p:nvGraphicFramePr>
        <p:xfrm>
          <a:off x="2043113" y="2754313"/>
          <a:ext cx="4525962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66" name="Equation" r:id="rId4" imgW="1688367" imgH="393529" progId="Equation.3">
                  <p:embed/>
                </p:oleObj>
              </mc:Choice>
              <mc:Fallback>
                <p:oleObj name="Equation" r:id="rId4" imgW="1688367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3113" y="2754313"/>
                        <a:ext cx="4525962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2" name="Object 1029"/>
          <p:cNvGraphicFramePr>
            <a:graphicFrameLocks/>
          </p:cNvGraphicFramePr>
          <p:nvPr/>
        </p:nvGraphicFramePr>
        <p:xfrm>
          <a:off x="2057400" y="5334000"/>
          <a:ext cx="4570413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67" name="Equation" r:id="rId6" imgW="1968500" imgH="304800" progId="Equation.3">
                  <p:embed/>
                </p:oleObj>
              </mc:Choice>
              <mc:Fallback>
                <p:oleObj name="Equation" r:id="rId6" imgW="1968500" imgH="304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5334000"/>
                        <a:ext cx="4570413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753326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LIGO Observatory </a:t>
            </a:r>
            <a:br>
              <a:rPr lang="en-US" altLang="en-US" smtClean="0"/>
            </a:br>
            <a:r>
              <a:rPr lang="en-US" altLang="en-US" smtClean="0"/>
              <a:t>at Hanford, WA</a:t>
            </a:r>
          </a:p>
        </p:txBody>
      </p:sp>
      <p:pic>
        <p:nvPicPr>
          <p:cNvPr id="23555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452563"/>
            <a:ext cx="7696200" cy="4668837"/>
          </a:xfrm>
        </p:spPr>
      </p:pic>
      <p:sp>
        <p:nvSpPr>
          <p:cNvPr id="2355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 smtClean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</a:p>
        </p:txBody>
      </p:sp>
      <p:sp>
        <p:nvSpPr>
          <p:cNvPr id="235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AAD6BA-CF94-4E7D-B526-589ACDC18477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40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0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Virgo</a:t>
            </a:r>
            <a:br>
              <a:rPr lang="en-US" dirty="0" smtClean="0"/>
            </a:br>
            <a:r>
              <a:rPr lang="en-US" dirty="0" smtClean="0"/>
              <a:t>Cascina, Italy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182906"/>
            <a:ext cx="10287000" cy="322729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Les Houches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8968C7-61C1-4F03-B9FA-E5F59B408E91}" type="slidenum">
              <a:rPr lang="en-US" altLang="en-US" smtClean="0"/>
              <a:pPr>
                <a:defRPr/>
              </a:pPr>
              <a:t>31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08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5399088" y="2884487"/>
            <a:ext cx="6324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6"/>
                </a:solidFill>
                <a:latin typeface="+mj-lt"/>
              </a:rPr>
              <a:t>Test Mass</a:t>
            </a:r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</a:p>
        </p:txBody>
      </p:sp>
      <p:sp>
        <p:nvSpPr>
          <p:cNvPr id="276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18F8C9-5AF8-4361-950D-5AE95B3B23FF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 smtClean="0">
              <a:solidFill>
                <a:schemeClr val="accent2"/>
              </a:solidFill>
            </a:endParaRPr>
          </a:p>
        </p:txBody>
      </p:sp>
      <p:sp>
        <p:nvSpPr>
          <p:cNvPr id="27654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2971800" y="228600"/>
            <a:ext cx="63023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tx1"/>
                </a:solidFill>
                <a:latin typeface="Times New Roman" panose="02020603050405020304" pitchFamily="18" charset="0"/>
              </a:rPr>
              <a:t>Implementing one of Pirani’s “particles”</a:t>
            </a:r>
          </a:p>
        </p:txBody>
      </p:sp>
    </p:spTree>
    <p:extLst>
      <p:ext uri="{BB962C8B-B14F-4D97-AF65-F5344CB8AC3E}">
        <p14:creationId xmlns:p14="http://schemas.microsoft.com/office/powerpoint/2010/main" val="162799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/>
          <p:cNvSpPr>
            <a:spLocks noChangeArrowheads="1"/>
          </p:cNvSpPr>
          <p:nvPr/>
        </p:nvSpPr>
        <p:spPr bwMode="auto">
          <a:xfrm>
            <a:off x="-1588" y="0"/>
            <a:ext cx="9145588" cy="6858000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Helvetica" panose="020B0604020202020204" pitchFamily="34" charset="0"/>
            </a:endParaRPr>
          </a:p>
        </p:txBody>
      </p:sp>
      <p:pic>
        <p:nvPicPr>
          <p:cNvPr id="28675" name="Picture 211" descr="d040402_assembly_etm_suspension_&amp;_structure_-_sil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1" t="5714" r="37701" b="8002"/>
          <a:stretch>
            <a:fillRect/>
          </a:stretch>
        </p:blipFill>
        <p:spPr bwMode="auto">
          <a:xfrm>
            <a:off x="6096000" y="0"/>
            <a:ext cx="265112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75"/>
            <a:ext cx="515302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677" name="Straight Arrow Connector 4"/>
          <p:cNvCxnSpPr>
            <a:cxnSpLocks noChangeShapeType="1"/>
          </p:cNvCxnSpPr>
          <p:nvPr/>
        </p:nvCxnSpPr>
        <p:spPr bwMode="auto">
          <a:xfrm>
            <a:off x="4953000" y="4876800"/>
            <a:ext cx="0" cy="1600200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5"/>
          <p:cNvSpPr txBox="1"/>
          <p:nvPr/>
        </p:nvSpPr>
        <p:spPr>
          <a:xfrm rot="16200000">
            <a:off x="4563269" y="5331619"/>
            <a:ext cx="12192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40 cm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2284412" y="2922587"/>
            <a:ext cx="64008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+mj-lt"/>
              </a:rPr>
              <a:t>Test Mass Suspension</a:t>
            </a:r>
          </a:p>
        </p:txBody>
      </p:sp>
      <p:sp>
        <p:nvSpPr>
          <p:cNvPr id="2868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</a:p>
        </p:txBody>
      </p:sp>
      <p:sp>
        <p:nvSpPr>
          <p:cNvPr id="28681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067EB5-5ADD-47E3-9C56-B3B2FE748F2C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 smtClean="0">
              <a:solidFill>
                <a:schemeClr val="accent2"/>
              </a:solidFill>
            </a:endParaRPr>
          </a:p>
        </p:txBody>
      </p:sp>
      <p:sp>
        <p:nvSpPr>
          <p:cNvPr id="28682" name="Date Placeholder 9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83" name="TextBox 10"/>
          <p:cNvSpPr txBox="1">
            <a:spLocks noChangeArrowheads="1"/>
          </p:cNvSpPr>
          <p:nvPr/>
        </p:nvSpPr>
        <p:spPr bwMode="auto">
          <a:xfrm>
            <a:off x="609600" y="76200"/>
            <a:ext cx="50292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tx1"/>
                </a:solidFill>
                <a:latin typeface="Times New Roman" panose="02020603050405020304" pitchFamily="18" charset="0"/>
              </a:rPr>
              <a:t>Making a “particle” that is quiet and free</a:t>
            </a:r>
          </a:p>
        </p:txBody>
      </p:sp>
    </p:spTree>
    <p:extLst>
      <p:ext uri="{BB962C8B-B14F-4D97-AF65-F5344CB8AC3E}">
        <p14:creationId xmlns:p14="http://schemas.microsoft.com/office/powerpoint/2010/main" val="2689685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2808287" y="3036887"/>
            <a:ext cx="6629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6"/>
                </a:solidFill>
                <a:latin typeface="+mj-lt"/>
              </a:rPr>
              <a:t>200W Pre-Stabilized Laser</a:t>
            </a:r>
          </a:p>
        </p:txBody>
      </p:sp>
      <p:sp>
        <p:nvSpPr>
          <p:cNvPr id="2970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EFABF2-04CC-49DC-AA25-D391F7427963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 smtClean="0">
              <a:solidFill>
                <a:schemeClr val="accent2"/>
              </a:solidFill>
            </a:endParaRPr>
          </a:p>
        </p:txBody>
      </p:sp>
      <p:sp>
        <p:nvSpPr>
          <p:cNvPr id="29702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3" name="TextBox 6"/>
          <p:cNvSpPr txBox="1">
            <a:spLocks noChangeArrowheads="1"/>
          </p:cNvSpPr>
          <p:nvPr/>
        </p:nvSpPr>
        <p:spPr bwMode="auto">
          <a:xfrm>
            <a:off x="860425" y="228600"/>
            <a:ext cx="7445375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tx1"/>
                </a:solidFill>
                <a:latin typeface="Times New Roman" panose="02020603050405020304" pitchFamily="18" charset="0"/>
              </a:rPr>
              <a:t>Laser supplies photons for the “measurement of relative acceleration of several different pairs of particles”</a:t>
            </a:r>
          </a:p>
        </p:txBody>
      </p:sp>
    </p:spTree>
    <p:extLst>
      <p:ext uri="{BB962C8B-B14F-4D97-AF65-F5344CB8AC3E}">
        <p14:creationId xmlns:p14="http://schemas.microsoft.com/office/powerpoint/2010/main" val="562177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</a:p>
        </p:txBody>
      </p:sp>
      <p:sp>
        <p:nvSpPr>
          <p:cNvPr id="204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6AFA91-98E9-49EE-9C61-F42BACCEBCCA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Gravity wave detectors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mtClean="0"/>
              <a:t>Need:</a:t>
            </a:r>
          </a:p>
          <a:p>
            <a:pPr lvl="1"/>
            <a:r>
              <a:rPr lang="en-US" altLang="en-US" smtClean="0"/>
              <a:t>A set of test masses,</a:t>
            </a:r>
          </a:p>
          <a:p>
            <a:pPr lvl="1"/>
            <a:r>
              <a:rPr lang="en-US" altLang="en-US" smtClean="0"/>
              <a:t>Instrumentation sufficient to see tiny motions,</a:t>
            </a:r>
          </a:p>
          <a:p>
            <a:pPr lvl="1"/>
            <a:r>
              <a:rPr lang="en-US" altLang="en-US" smtClean="0"/>
              <a:t>Isolation from other causes of motions.</a:t>
            </a:r>
          </a:p>
          <a:p>
            <a:pPr>
              <a:buFontTx/>
              <a:buNone/>
            </a:pPr>
            <a:r>
              <a:rPr lang="en-US" altLang="en-US" smtClean="0"/>
              <a:t>Challenge:</a:t>
            </a:r>
          </a:p>
          <a:p>
            <a:pPr lvl="1">
              <a:buFontTx/>
              <a:buNone/>
            </a:pPr>
            <a:r>
              <a:rPr lang="en-US" altLang="en-US" smtClean="0"/>
              <a:t>Best astrophysical estimates had long predicted fractional separation changes of at most </a:t>
            </a:r>
            <a:br>
              <a:rPr lang="en-US" altLang="en-US" smtClean="0"/>
            </a:br>
            <a:r>
              <a:rPr lang="en-US" altLang="en-US" smtClean="0"/>
              <a:t>1 part in 10</a:t>
            </a:r>
            <a:r>
              <a:rPr lang="en-US" altLang="en-US" baseline="30000" smtClean="0"/>
              <a:t>21</a:t>
            </a:r>
            <a:r>
              <a:rPr lang="en-US" altLang="en-US" smtClean="0"/>
              <a:t>, or less.</a:t>
            </a:r>
          </a:p>
          <a:p>
            <a:pPr lvl="1">
              <a:buFontTx/>
              <a:buNone/>
            </a:pPr>
            <a:r>
              <a:rPr lang="en-US" altLang="en-US" smtClean="0"/>
              <a:t>(We now know that those estimates were correct.)</a:t>
            </a:r>
          </a:p>
          <a:p>
            <a:pPr lvl="1">
              <a:buFontTx/>
              <a:buNone/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639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</a:p>
        </p:txBody>
      </p:sp>
      <p:sp>
        <p:nvSpPr>
          <p:cNvPr id="307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C90C68-6459-4004-BC22-6033C114A08B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altLang="en-US" smtClean="0"/>
              <a:t>Gravitational wave detection is almost impossible</a:t>
            </a:r>
          </a:p>
        </p:txBody>
      </p:sp>
      <p:sp>
        <p:nvSpPr>
          <p:cNvPr id="3072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5" tIns="46038" rIns="92075" bIns="46038"/>
          <a:lstStyle/>
          <a:p>
            <a:pPr>
              <a:buFontTx/>
              <a:buNone/>
            </a:pPr>
            <a:r>
              <a:rPr lang="en-US" altLang="en-US" dirty="0" smtClean="0"/>
              <a:t>What is required for gravitational wave detection to succeed:</a:t>
            </a:r>
          </a:p>
          <a:p>
            <a:r>
              <a:rPr lang="en-US" altLang="en-US" dirty="0" smtClean="0"/>
              <a:t>sensitivity to signals with </a:t>
            </a:r>
            <a:r>
              <a:rPr lang="en-US" altLang="en-US" i="1" dirty="0" smtClean="0"/>
              <a:t>h</a:t>
            </a:r>
            <a:r>
              <a:rPr lang="en-US" altLang="en-US" dirty="0" smtClean="0"/>
              <a:t> ~ 10</a:t>
            </a:r>
            <a:r>
              <a:rPr lang="en-US" altLang="en-US" baseline="30000" dirty="0" smtClean="0"/>
              <a:t>-21</a:t>
            </a:r>
            <a:r>
              <a:rPr lang="en-US" altLang="en-US" dirty="0" smtClean="0"/>
              <a:t> (or better!),</a:t>
            </a:r>
          </a:p>
          <a:p>
            <a:pPr lvl="1"/>
            <a:r>
              <a:rPr lang="en-US" altLang="en-US" dirty="0" smtClean="0"/>
              <a:t>which is equivalent to  ultra-</a:t>
            </a:r>
            <a:r>
              <a:rPr lang="en-US" altLang="en-US" dirty="0" err="1" smtClean="0"/>
              <a:t>subnuclear</a:t>
            </a:r>
            <a:r>
              <a:rPr lang="en-US" altLang="en-US" dirty="0" smtClean="0"/>
              <a:t> position sensitivity, </a:t>
            </a:r>
          </a:p>
          <a:p>
            <a:r>
              <a:rPr lang="en-US" altLang="en-US" dirty="0" smtClean="0"/>
              <a:t>in the presence of much larger noise,</a:t>
            </a:r>
          </a:p>
          <a:p>
            <a:r>
              <a:rPr lang="en-US" altLang="en-US" dirty="0" smtClean="0"/>
              <a:t>using free masses (to respond to gravitational wave freely) but nevertheless having interferometer stay aligned and close enough to an operating point to give a linear response</a:t>
            </a:r>
          </a:p>
          <a:p>
            <a:pPr>
              <a:buFontTx/>
              <a:buNone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0175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1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</a:p>
        </p:txBody>
      </p:sp>
      <p:sp>
        <p:nvSpPr>
          <p:cNvPr id="348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C63F23-DF72-42A0-B2D7-66570BFA7173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>
          <a:xfrm>
            <a:off x="523672" y="304800"/>
            <a:ext cx="8050213" cy="1143000"/>
          </a:xfrm>
          <a:noFill/>
        </p:spPr>
        <p:txBody>
          <a:bodyPr lIns="92075" tIns="46038" rIns="92075" bIns="46038"/>
          <a:lstStyle/>
          <a:p>
            <a:r>
              <a:rPr lang="en-US" altLang="en-US" dirty="0" smtClean="0"/>
              <a:t>Sensitivity to signals with </a:t>
            </a:r>
            <a:r>
              <a:rPr lang="en-US" altLang="en-US" i="1" dirty="0" smtClean="0"/>
              <a:t>h</a:t>
            </a:r>
            <a:r>
              <a:rPr lang="en-US" altLang="en-US" dirty="0" smtClean="0"/>
              <a:t> ~ 10</a:t>
            </a:r>
            <a:r>
              <a:rPr lang="en-US" altLang="en-US" baseline="30000" dirty="0" smtClean="0"/>
              <a:t>-21</a:t>
            </a:r>
          </a:p>
        </p:txBody>
      </p:sp>
      <p:sp>
        <p:nvSpPr>
          <p:cNvPr id="3482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5" tIns="46038" rIns="92075" bIns="46038"/>
          <a:lstStyle/>
          <a:p>
            <a:pPr>
              <a:buFontTx/>
              <a:buNone/>
            </a:pPr>
            <a:r>
              <a:rPr lang="en-US" altLang="en-US" dirty="0" smtClean="0"/>
              <a:t>Why it is “impossible”:</a:t>
            </a:r>
          </a:p>
          <a:p>
            <a:pPr>
              <a:buFontTx/>
              <a:buNone/>
            </a:pPr>
            <a:r>
              <a:rPr lang="en-US" altLang="en-US" dirty="0" smtClean="0"/>
              <a:t>Sensitivity </a:t>
            </a:r>
            <a:r>
              <a:rPr lang="en-US" altLang="en-US" i="1" dirty="0" err="1" smtClean="0"/>
              <a:t>h</a:t>
            </a:r>
            <a:r>
              <a:rPr lang="en-US" altLang="en-US" i="1" baseline="-25000" dirty="0" err="1" smtClean="0"/>
              <a:t>rms</a:t>
            </a:r>
            <a:r>
              <a:rPr lang="en-US" altLang="en-US" i="1" baseline="-25000" dirty="0" smtClean="0"/>
              <a:t> </a:t>
            </a:r>
            <a:r>
              <a:rPr lang="en-US" altLang="en-US" dirty="0" smtClean="0"/>
              <a:t>can be expressed as</a:t>
            </a:r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r>
              <a:rPr lang="en-US" altLang="en-US" dirty="0" smtClean="0"/>
              <a:t>Natural “tick mark” on interferometric ruler is one wavelength.</a:t>
            </a:r>
          </a:p>
          <a:p>
            <a:pPr>
              <a:buFontTx/>
              <a:buNone/>
            </a:pPr>
            <a:r>
              <a:rPr lang="en-US" altLang="en-US" dirty="0" smtClean="0"/>
              <a:t>Michelson could read a fringe to </a:t>
            </a:r>
            <a:r>
              <a:rPr lang="en-US" altLang="en-US" i="1" dirty="0" smtClean="0">
                <a:latin typeface="Symbol" panose="05050102010706020507" pitchFamily="18" charset="2"/>
              </a:rPr>
              <a:t>l</a:t>
            </a:r>
            <a:r>
              <a:rPr lang="en-US" altLang="en-US" dirty="0" smtClean="0"/>
              <a:t>/20, yielding </a:t>
            </a:r>
            <a:r>
              <a:rPr lang="en-US" altLang="en-US" i="1" dirty="0" err="1" smtClean="0"/>
              <a:t>h</a:t>
            </a:r>
            <a:r>
              <a:rPr lang="en-US" altLang="en-US" i="1" baseline="-25000" dirty="0" err="1" smtClean="0"/>
              <a:t>rms</a:t>
            </a:r>
            <a:r>
              <a:rPr lang="en-US" altLang="en-US" i="1" dirty="0" smtClean="0"/>
              <a:t> </a:t>
            </a:r>
            <a:r>
              <a:rPr lang="en-US" altLang="en-US" dirty="0" smtClean="0"/>
              <a:t>of a few times 10</a:t>
            </a:r>
            <a:r>
              <a:rPr lang="en-US" altLang="en-US" baseline="30000" dirty="0" smtClean="0"/>
              <a:t>-9</a:t>
            </a:r>
            <a:r>
              <a:rPr lang="en-US" altLang="en-US" dirty="0" smtClean="0"/>
              <a:t>.</a:t>
            </a:r>
          </a:p>
          <a:p>
            <a:pPr>
              <a:buFontTx/>
              <a:buNone/>
            </a:pPr>
            <a:r>
              <a:rPr lang="en-US" altLang="en-US" dirty="0" smtClean="0"/>
              <a:t>aLIGO noise was about </a:t>
            </a:r>
            <a:r>
              <a:rPr lang="en-US" altLang="en-US" i="1" dirty="0" err="1" smtClean="0"/>
              <a:t>h</a:t>
            </a:r>
            <a:r>
              <a:rPr lang="en-US" altLang="en-US" i="1" baseline="-25000" dirty="0" err="1" smtClean="0"/>
              <a:t>rms</a:t>
            </a:r>
            <a:r>
              <a:rPr lang="en-US" altLang="en-US" dirty="0" smtClean="0"/>
              <a:t> ~ 10</a:t>
            </a:r>
            <a:r>
              <a:rPr lang="en-US" altLang="en-US" baseline="30000" dirty="0" smtClean="0"/>
              <a:t>-22</a:t>
            </a:r>
            <a:r>
              <a:rPr lang="en-US" altLang="en-US" dirty="0" smtClean="0"/>
              <a:t>.</a:t>
            </a:r>
          </a:p>
        </p:txBody>
      </p:sp>
      <p:graphicFrame>
        <p:nvGraphicFramePr>
          <p:cNvPr id="34823" name="Object 4"/>
          <p:cNvGraphicFramePr>
            <a:graphicFrameLocks/>
          </p:cNvGraphicFramePr>
          <p:nvPr/>
        </p:nvGraphicFramePr>
        <p:xfrm>
          <a:off x="533400" y="2590800"/>
          <a:ext cx="8050213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55" name="Equation" r:id="rId4" imgW="3352800" imgH="419100" progId="Equation.3">
                  <p:embed/>
                </p:oleObj>
              </mc:Choice>
              <mc:Fallback>
                <p:oleObj name="Equation" r:id="rId4" imgW="3352800" imgH="419100" progId="Equation.3">
                  <p:embed/>
                  <p:pic>
                    <p:nvPicPr>
                      <p:cNvPr id="34823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590800"/>
                        <a:ext cx="8050213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804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</a:p>
        </p:txBody>
      </p:sp>
      <p:sp>
        <p:nvSpPr>
          <p:cNvPr id="368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E51AE0-CF25-4E5C-9C53-E07530668772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altLang="en-US" smtClean="0"/>
              <a:t>Ultra-subnuclear position sensitivity</a:t>
            </a:r>
          </a:p>
        </p:txBody>
      </p:sp>
      <p:sp>
        <p:nvSpPr>
          <p:cNvPr id="3687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5" tIns="46038" rIns="92075" bIns="46038"/>
          <a:lstStyle/>
          <a:p>
            <a:pPr>
              <a:buFontTx/>
              <a:buNone/>
            </a:pPr>
            <a:r>
              <a:rPr lang="en-US" altLang="en-US" smtClean="0"/>
              <a:t>Why people thought it was impossible:</a:t>
            </a:r>
          </a:p>
          <a:p>
            <a:r>
              <a:rPr lang="en-US" altLang="en-US" smtClean="0"/>
              <a:t>Mirrors made of atoms, 10</a:t>
            </a:r>
            <a:r>
              <a:rPr lang="en-US" altLang="en-US" baseline="30000" smtClean="0"/>
              <a:t>-10</a:t>
            </a:r>
            <a:r>
              <a:rPr lang="en-US" altLang="en-US" smtClean="0"/>
              <a:t> m.</a:t>
            </a:r>
          </a:p>
          <a:p>
            <a:r>
              <a:rPr lang="en-US" altLang="en-US" smtClean="0"/>
              <a:t>Mirror surfaces rough on atomic scale.</a:t>
            </a:r>
          </a:p>
          <a:p>
            <a:r>
              <a:rPr lang="en-US" altLang="en-US" smtClean="0"/>
              <a:t>Atoms jitter by large amounts.</a:t>
            </a:r>
          </a:p>
        </p:txBody>
      </p:sp>
    </p:spTree>
    <p:extLst>
      <p:ext uri="{BB962C8B-B14F-4D97-AF65-F5344CB8AC3E}">
        <p14:creationId xmlns:p14="http://schemas.microsoft.com/office/powerpoint/2010/main" val="350383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B1E289-138A-488D-B84D-B1CA99E05679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altLang="en-US" smtClean="0"/>
              <a:t>Large mechanical noise</a:t>
            </a:r>
          </a:p>
        </p:txBody>
      </p:sp>
      <p:sp>
        <p:nvSpPr>
          <p:cNvPr id="389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5" tIns="46038" rIns="92075" bIns="46038"/>
          <a:lstStyle/>
          <a:p>
            <a:pPr>
              <a:buFontTx/>
              <a:buNone/>
            </a:pPr>
            <a:r>
              <a:rPr lang="en-US" altLang="en-US" smtClean="0"/>
              <a:t>How large?</a:t>
            </a:r>
          </a:p>
          <a:p>
            <a:pPr>
              <a:buFontTx/>
              <a:buNone/>
            </a:pPr>
            <a:r>
              <a:rPr lang="en-US" altLang="en-US" smtClean="0"/>
              <a:t>Seismic: </a:t>
            </a:r>
            <a:r>
              <a:rPr lang="en-US" altLang="en-US" i="1" smtClean="0"/>
              <a:t>x</a:t>
            </a:r>
            <a:r>
              <a:rPr lang="en-US" altLang="en-US" i="1" baseline="-25000" smtClean="0"/>
              <a:t>rms</a:t>
            </a:r>
            <a:r>
              <a:rPr lang="en-US" altLang="en-US" i="1" smtClean="0"/>
              <a:t> ~ </a:t>
            </a:r>
            <a:r>
              <a:rPr lang="en-US" altLang="en-US" smtClean="0"/>
              <a:t>1 </a:t>
            </a:r>
            <a:r>
              <a:rPr lang="en-US" altLang="en-US" i="1" smtClean="0">
                <a:latin typeface="Symbol" panose="05050102010706020507" pitchFamily="18" charset="2"/>
              </a:rPr>
              <a:t>m</a:t>
            </a:r>
            <a:r>
              <a:rPr lang="en-US" altLang="en-US" smtClean="0"/>
              <a:t>m.</a:t>
            </a:r>
          </a:p>
          <a:p>
            <a:pPr lvl="1">
              <a:buFontTx/>
              <a:buNone/>
            </a:pPr>
            <a:r>
              <a:rPr lang="en-US" altLang="en-US" smtClean="0"/>
              <a:t>Can you filter it enough?</a:t>
            </a:r>
          </a:p>
          <a:p>
            <a:pPr>
              <a:buFontTx/>
              <a:buNone/>
            </a:pPr>
            <a:r>
              <a:rPr lang="en-US" altLang="en-US" smtClean="0"/>
              <a:t>Thermal: </a:t>
            </a:r>
          </a:p>
          <a:p>
            <a:pPr lvl="1"/>
            <a:r>
              <a:rPr lang="en-US" altLang="en-US" smtClean="0"/>
              <a:t>mirror’s CM: ~ 3 x 10</a:t>
            </a:r>
            <a:r>
              <a:rPr lang="en-US" altLang="en-US" baseline="30000" smtClean="0"/>
              <a:t>-12</a:t>
            </a:r>
            <a:r>
              <a:rPr lang="en-US" altLang="en-US" smtClean="0"/>
              <a:t> m.</a:t>
            </a:r>
          </a:p>
          <a:p>
            <a:pPr lvl="1"/>
            <a:r>
              <a:rPr lang="en-US" altLang="en-US" smtClean="0"/>
              <a:t>mirror’s surface: ~ 3 x 10</a:t>
            </a:r>
            <a:r>
              <a:rPr lang="en-US" altLang="en-US" baseline="30000" smtClean="0"/>
              <a:t>-16</a:t>
            </a:r>
            <a:r>
              <a:rPr lang="en-US" altLang="en-US" smtClean="0"/>
              <a:t> m.</a:t>
            </a:r>
          </a:p>
          <a:p>
            <a:pPr lvl="1">
              <a:buFontTx/>
              <a:buNone/>
            </a:pPr>
            <a:r>
              <a:rPr lang="en-US" altLang="en-US" smtClean="0"/>
              <a:t>No filtering is possible. Can lower the temperature, but by enough?</a:t>
            </a:r>
          </a:p>
        </p:txBody>
      </p:sp>
    </p:spTree>
    <p:extLst>
      <p:ext uri="{BB962C8B-B14F-4D97-AF65-F5344CB8AC3E}">
        <p14:creationId xmlns:p14="http://schemas.microsoft.com/office/powerpoint/2010/main" val="354483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of oscillations from </a:t>
            </a:r>
            <a:br>
              <a:rPr lang="en-US" dirty="0" smtClean="0"/>
            </a:br>
            <a:r>
              <a:rPr lang="en-US" dirty="0" smtClean="0"/>
              <a:t>black hole </a:t>
            </a:r>
            <a:r>
              <a:rPr lang="en-US" dirty="0" err="1" smtClean="0"/>
              <a:t>inspiral</a:t>
            </a:r>
            <a:r>
              <a:rPr lang="en-US" dirty="0" smtClean="0"/>
              <a:t> and merger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670" y="1524000"/>
            <a:ext cx="6104659" cy="4572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Les Houches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</a:p>
        </p:txBody>
      </p:sp>
      <p:sp>
        <p:nvSpPr>
          <p:cNvPr id="327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081D4B-6C90-4F6F-B547-21F62282780A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altLang="en-US" smtClean="0"/>
              <a:t>Interferometry with free masses</a:t>
            </a:r>
          </a:p>
        </p:txBody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5" tIns="46038" rIns="92075" bIns="46038"/>
          <a:lstStyle/>
          <a:p>
            <a:pPr>
              <a:buFontTx/>
              <a:buNone/>
            </a:pPr>
            <a:r>
              <a:rPr lang="en-US" altLang="en-US" smtClean="0"/>
              <a:t>What’s “impossible”: everything!</a:t>
            </a:r>
          </a:p>
          <a:p>
            <a:pPr>
              <a:buFontTx/>
              <a:buNone/>
            </a:pPr>
            <a:r>
              <a:rPr lang="en-US" altLang="en-US" smtClean="0"/>
              <a:t>Mirrors need to be very accurately aligned (so that beams overlap and interfere) and held very close to an operating point (so that output is a linear function of input.)</a:t>
            </a:r>
          </a:p>
          <a:p>
            <a:pPr>
              <a:buFontTx/>
              <a:buNone/>
            </a:pPr>
            <a:r>
              <a:rPr lang="en-US" altLang="en-US" smtClean="0"/>
              <a:t>Otherwise, interferometer is dead or swinging through fringes.</a:t>
            </a:r>
          </a:p>
          <a:p>
            <a:pPr>
              <a:buFontTx/>
              <a:buNone/>
            </a:pPr>
            <a:r>
              <a:rPr lang="en-US" altLang="en-US" smtClean="0"/>
              <a:t>Michelson bolted everything down.</a:t>
            </a:r>
          </a:p>
        </p:txBody>
      </p:sp>
    </p:spTree>
    <p:extLst>
      <p:ext uri="{BB962C8B-B14F-4D97-AF65-F5344CB8AC3E}">
        <p14:creationId xmlns:p14="http://schemas.microsoft.com/office/powerpoint/2010/main" val="180997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dirty="0" smtClean="0"/>
              <a:t>Michelson and </a:t>
            </a:r>
            <a:r>
              <a:rPr lang="en-US" dirty="0" err="1" smtClean="0"/>
              <a:t>Morely</a:t>
            </a:r>
            <a:r>
              <a:rPr lang="en-US" dirty="0" smtClean="0"/>
              <a:t> 1887</a:t>
            </a:r>
            <a:br>
              <a:rPr lang="en-US" dirty="0" smtClean="0"/>
            </a:br>
            <a:r>
              <a:rPr lang="en-US" dirty="0" smtClean="0"/>
              <a:t>(note the rigid mounts for all mirrors)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Les Houches 2018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42F5B-38B4-474D-8DBA-707AD931DE06}" type="slidenum">
              <a:rPr lang="en-US" altLang="en-US" smtClean="0"/>
              <a:pPr>
                <a:defRPr/>
              </a:pPr>
              <a:t>41</a:t>
            </a:fld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571" y="1524000"/>
            <a:ext cx="696685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7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</a:p>
        </p:txBody>
      </p:sp>
      <p:sp>
        <p:nvSpPr>
          <p:cNvPr id="409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BA29985-6D0B-4D06-A927-2C0D44828906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/>
              <a:t>Gravitational wave detection </a:t>
            </a:r>
            <a:br>
              <a:rPr lang="en-US" altLang="en-US" sz="3600" smtClean="0"/>
            </a:br>
            <a:r>
              <a:rPr lang="en-US" altLang="en-US" sz="3600" smtClean="0"/>
              <a:t>does work!</a:t>
            </a:r>
          </a:p>
        </p:txBody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z="3200" smtClean="0"/>
              <a:t>All of these challenges sound impossible.</a:t>
            </a:r>
          </a:p>
          <a:p>
            <a:pPr>
              <a:buFontTx/>
              <a:buNone/>
            </a:pPr>
            <a:r>
              <a:rPr lang="en-US" altLang="en-US" sz="3200" smtClean="0"/>
              <a:t>And yet, all of them can be met.</a:t>
            </a:r>
          </a:p>
          <a:p>
            <a:pPr>
              <a:buFontTx/>
              <a:buNone/>
            </a:pPr>
            <a:r>
              <a:rPr lang="en-US" altLang="en-US" sz="3200" smtClean="0"/>
              <a:t>Detectors have now seen signals whose peak strain is 10</a:t>
            </a:r>
            <a:r>
              <a:rPr lang="en-US" altLang="en-US" sz="3200" baseline="30000" smtClean="0"/>
              <a:t>-21 </a:t>
            </a:r>
            <a:r>
              <a:rPr lang="en-US" altLang="en-US" sz="3200" smtClean="0"/>
              <a:t>with signal-to-noise ratios of more than 20.</a:t>
            </a:r>
          </a:p>
          <a:p>
            <a:pPr>
              <a:buFontTx/>
              <a:buNone/>
            </a:pPr>
            <a:r>
              <a:rPr lang="en-US" altLang="en-US" sz="3200" smtClean="0"/>
              <a:t>But how is it possible?</a:t>
            </a:r>
          </a:p>
        </p:txBody>
      </p:sp>
    </p:spTree>
    <p:extLst>
      <p:ext uri="{BB962C8B-B14F-4D97-AF65-F5344CB8AC3E}">
        <p14:creationId xmlns:p14="http://schemas.microsoft.com/office/powerpoint/2010/main" val="24353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  <a:endParaRPr lang="en-US" altLang="en-US" sz="14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4CC14C-69A2-4A28-8586-D7ED7DD7D0E1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Gravitational waves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mtClean="0"/>
              <a:t>Gravitational waves propagating through flat space are described by</a:t>
            </a:r>
          </a:p>
          <a:p>
            <a:pPr>
              <a:buFontTx/>
              <a:buNone/>
            </a:pPr>
            <a:endParaRPr lang="en-US" altLang="en-US" smtClean="0"/>
          </a:p>
          <a:p>
            <a:pPr>
              <a:buFontTx/>
              <a:buNone/>
            </a:pPr>
            <a:r>
              <a:rPr lang="en-US" altLang="en-US" smtClean="0"/>
              <a:t>A wave propagating in the </a:t>
            </a:r>
            <a:r>
              <a:rPr lang="en-US" altLang="en-US" i="1" smtClean="0"/>
              <a:t>z</a:t>
            </a:r>
            <a:r>
              <a:rPr lang="en-US" altLang="en-US" smtClean="0"/>
              <a:t>-direction  can be described by</a:t>
            </a:r>
          </a:p>
          <a:p>
            <a:pPr>
              <a:buFontTx/>
              <a:buNone/>
            </a:pPr>
            <a:endParaRPr lang="en-US" altLang="en-US" smtClean="0"/>
          </a:p>
          <a:p>
            <a:pPr>
              <a:buFontTx/>
              <a:buNone/>
            </a:pPr>
            <a:endParaRPr lang="en-US" altLang="en-US" smtClean="0"/>
          </a:p>
          <a:p>
            <a:pPr>
              <a:buFontTx/>
              <a:buNone/>
            </a:pPr>
            <a:endParaRPr lang="en-US" altLang="en-US" smtClean="0"/>
          </a:p>
          <a:p>
            <a:pPr>
              <a:buFontTx/>
              <a:buNone/>
            </a:pPr>
            <a:r>
              <a:rPr lang="en-US" altLang="en-US" smtClean="0"/>
              <a:t>Two free parameters implies two polarizations</a:t>
            </a:r>
          </a:p>
        </p:txBody>
      </p:sp>
      <p:graphicFrame>
        <p:nvGraphicFramePr>
          <p:cNvPr id="45063" name="Object 4"/>
          <p:cNvGraphicFramePr>
            <a:graphicFrameLocks noChangeAspect="1"/>
          </p:cNvGraphicFramePr>
          <p:nvPr/>
        </p:nvGraphicFramePr>
        <p:xfrm>
          <a:off x="3200400" y="2362200"/>
          <a:ext cx="228600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21" name="Equation" r:id="rId4" imgW="952087" imgH="241195" progId="Equation.3">
                  <p:embed/>
                </p:oleObj>
              </mc:Choice>
              <mc:Fallback>
                <p:oleObj name="Equation" r:id="rId4" imgW="952087" imgH="241195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362200"/>
                        <a:ext cx="2286000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4" name="Object 5"/>
          <p:cNvGraphicFramePr>
            <a:graphicFrameLocks noChangeAspect="1"/>
          </p:cNvGraphicFramePr>
          <p:nvPr/>
        </p:nvGraphicFramePr>
        <p:xfrm>
          <a:off x="2590800" y="3505200"/>
          <a:ext cx="3048000" cy="199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22" name="Equation" r:id="rId6" imgW="1397000" imgH="914400" progId="Equation.3">
                  <p:embed/>
                </p:oleObj>
              </mc:Choice>
              <mc:Fallback>
                <p:oleObj name="Equation" r:id="rId6" imgW="1397000" imgH="914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505200"/>
                        <a:ext cx="3048000" cy="199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9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5E78B40-A41C-4F2B-B85D-85FD83DA24B6}" type="slidenum">
              <a:rPr lang="en-US" altLang="en-US" sz="1400">
                <a:solidFill>
                  <a:schemeClr val="accent2"/>
                </a:solidFill>
                <a:latin typeface="Book Antiqua" panose="02040602050305030304" pitchFamily="18" charset="0"/>
              </a:rPr>
              <a:pPr/>
              <a:t>6</a:t>
            </a:fld>
            <a:endParaRPr lang="en-US" altLang="en-US" sz="1400">
              <a:latin typeface="Book Antiqua" panose="02040602050305030304" pitchFamily="18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Plus polarization</a:t>
            </a:r>
          </a:p>
        </p:txBody>
      </p:sp>
      <p:graphicFrame>
        <p:nvGraphicFramePr>
          <p:cNvPr id="19462" name="Object 3"/>
          <p:cNvGraphicFramePr>
            <a:graphicFrameLocks noChangeAspect="1"/>
          </p:cNvGraphicFramePr>
          <p:nvPr/>
        </p:nvGraphicFramePr>
        <p:xfrm>
          <a:off x="685800" y="2667000"/>
          <a:ext cx="2552700" cy="180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0" name="Equation" r:id="rId4" imgW="1295400" imgH="914400" progId="Equation.3">
                  <p:embed/>
                </p:oleObj>
              </mc:Choice>
              <mc:Fallback>
                <p:oleObj name="Equation" r:id="rId4" imgW="1295400" imgH="914400" progId="Equation.3">
                  <p:embed/>
                  <p:pic>
                    <p:nvPicPr>
                      <p:cNvPr id="1946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667000"/>
                        <a:ext cx="2552700" cy="1801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4"/>
          <p:cNvGraphicFramePr>
            <a:graphicFrameLocks/>
          </p:cNvGraphicFramePr>
          <p:nvPr/>
        </p:nvGraphicFramePr>
        <p:xfrm>
          <a:off x="4572000" y="1905000"/>
          <a:ext cx="3579813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1" name="CorelDRAW" r:id="rId6" imgW="6743700" imgH="6134100" progId="CorelDraw.Graphic.8">
                  <p:embed/>
                </p:oleObj>
              </mc:Choice>
              <mc:Fallback>
                <p:oleObj name="CorelDRAW" r:id="rId6" imgW="6743700" imgH="6134100" progId="CorelDraw.Graphic.8">
                  <p:embed/>
                  <p:pic>
                    <p:nvPicPr>
                      <p:cNvPr id="19463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905000"/>
                        <a:ext cx="3579813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366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1F2F264-1B9A-401F-834F-E47D220486D4}" type="slidenum">
              <a:rPr lang="en-US" altLang="en-US" sz="1400">
                <a:solidFill>
                  <a:schemeClr val="accent2"/>
                </a:solidFill>
                <a:latin typeface="Book Antiqua" panose="02040602050305030304" pitchFamily="18" charset="0"/>
              </a:rPr>
              <a:pPr/>
              <a:t>7</a:t>
            </a:fld>
            <a:endParaRPr lang="en-US" altLang="en-US" sz="1400">
              <a:latin typeface="Book Antiqua" panose="02040602050305030304" pitchFamily="18" charset="0"/>
            </a:endParaRP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Cross polarization</a:t>
            </a:r>
          </a:p>
        </p:txBody>
      </p:sp>
      <p:graphicFrame>
        <p:nvGraphicFramePr>
          <p:cNvPr id="20486" name="Object 3"/>
          <p:cNvGraphicFramePr>
            <a:graphicFrameLocks noChangeAspect="1"/>
          </p:cNvGraphicFramePr>
          <p:nvPr/>
        </p:nvGraphicFramePr>
        <p:xfrm>
          <a:off x="609600" y="2362200"/>
          <a:ext cx="2590800" cy="198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20" name="Equation" r:id="rId4" imgW="1193800" imgH="914400" progId="Equation.3">
                  <p:embed/>
                </p:oleObj>
              </mc:Choice>
              <mc:Fallback>
                <p:oleObj name="Equation" r:id="rId4" imgW="1193800" imgH="914400" progId="Equation.3">
                  <p:embed/>
                  <p:pic>
                    <p:nvPicPr>
                      <p:cNvPr id="2048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362200"/>
                        <a:ext cx="2590800" cy="198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7" name="Picture 4" descr="hcro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406717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76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  <a:endParaRPr lang="en-US" altLang="en-US" sz="14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A39312A-9EDE-4024-A3E3-12BF4074F2C3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Here is Rai Weiss’s calculation,</a:t>
            </a:r>
            <a:br>
              <a:rPr lang="en-US" altLang="en-US" smtClean="0"/>
            </a:br>
            <a:r>
              <a:rPr lang="en-US" altLang="en-US" smtClean="0"/>
              <a:t>as he learned to do it from Pirani</a:t>
            </a:r>
          </a:p>
        </p:txBody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mtClean="0">
                <a:cs typeface="Times New Roman" panose="02020603050405020304" pitchFamily="18" charset="0"/>
              </a:rPr>
              <a:t> Rai knew that an interferometer compares the light travel time through one arm with the light travel time through the other arm.</a:t>
            </a:r>
          </a:p>
          <a:p>
            <a:pPr>
              <a:buFontTx/>
              <a:buNone/>
            </a:pPr>
            <a:r>
              <a:rPr lang="en-US" altLang="en-US" smtClean="0">
                <a:cs typeface="Times New Roman" panose="02020603050405020304" pitchFamily="18" charset="0"/>
              </a:rPr>
              <a:t>For light moving along the x axis, we are interested in the interval between points with non-zero </a:t>
            </a:r>
            <a:r>
              <a:rPr lang="en-US" altLang="en-US" i="1" smtClean="0">
                <a:cs typeface="Times New Roman" panose="02020603050405020304" pitchFamily="18" charset="0"/>
              </a:rPr>
              <a:t>dx </a:t>
            </a:r>
            <a:r>
              <a:rPr lang="en-US" altLang="en-US" smtClean="0">
                <a:cs typeface="Times New Roman" panose="02020603050405020304" pitchFamily="18" charset="0"/>
              </a:rPr>
              <a:t>and </a:t>
            </a:r>
            <a:r>
              <a:rPr lang="en-US" altLang="en-US" i="1" smtClean="0">
                <a:cs typeface="Times New Roman" panose="02020603050405020304" pitchFamily="18" charset="0"/>
              </a:rPr>
              <a:t>dt</a:t>
            </a:r>
            <a:r>
              <a:rPr lang="en-US" altLang="en-US" smtClean="0">
                <a:cs typeface="Times New Roman" panose="02020603050405020304" pitchFamily="18" charset="0"/>
              </a:rPr>
              <a:t>, but with </a:t>
            </a:r>
            <a:r>
              <a:rPr lang="en-US" altLang="en-US" i="1" smtClean="0">
                <a:cs typeface="Times New Roman" panose="02020603050405020304" pitchFamily="18" charset="0"/>
              </a:rPr>
              <a:t>dy = dz = </a:t>
            </a:r>
            <a:r>
              <a:rPr lang="en-US" altLang="en-US" smtClean="0">
                <a:cs typeface="Times New Roman" panose="02020603050405020304" pitchFamily="18" charset="0"/>
              </a:rPr>
              <a:t>0:</a:t>
            </a:r>
          </a:p>
          <a:p>
            <a:pPr>
              <a:buFontTx/>
              <a:buNone/>
            </a:pPr>
            <a:r>
              <a:rPr lang="en-US" altLang="en-US" smtClean="0">
                <a:cs typeface="Times New Roman" panose="02020603050405020304" pitchFamily="18" charset="0"/>
              </a:rPr>
              <a:t> </a:t>
            </a:r>
          </a:p>
          <a:p>
            <a:pPr>
              <a:buFontTx/>
              <a:buNone/>
            </a:pPr>
            <a:r>
              <a:rPr lang="en-US" altLang="en-US" smtClean="0">
                <a:cs typeface="Times New Roman" panose="02020603050405020304" pitchFamily="18" charset="0"/>
              </a:rPr>
              <a:t> </a:t>
            </a:r>
          </a:p>
          <a:p>
            <a:pPr>
              <a:buFontTx/>
              <a:buNone/>
            </a:pPr>
            <a:r>
              <a:rPr lang="en-US" altLang="en-US" smtClean="0">
                <a:cs typeface="Times New Roman" panose="02020603050405020304" pitchFamily="18" charset="0"/>
              </a:rPr>
              <a:t> </a:t>
            </a:r>
          </a:p>
          <a:p>
            <a:pPr>
              <a:buFontTx/>
              <a:buNone/>
            </a:pPr>
            <a:endParaRPr lang="en-US" altLang="en-US" smtClean="0"/>
          </a:p>
        </p:txBody>
      </p:sp>
      <p:sp>
        <p:nvSpPr>
          <p:cNvPr id="47111" name="Rectangle 4"/>
          <p:cNvSpPr>
            <a:spLocks noChangeArrowheads="1"/>
          </p:cNvSpPr>
          <p:nvPr/>
        </p:nvSpPr>
        <p:spPr bwMode="auto">
          <a:xfrm>
            <a:off x="0" y="2146300"/>
            <a:ext cx="914400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7112" name="Object 5"/>
          <p:cNvGraphicFramePr>
            <a:graphicFrameLocks noChangeAspect="1"/>
          </p:cNvGraphicFramePr>
          <p:nvPr/>
        </p:nvGraphicFramePr>
        <p:xfrm>
          <a:off x="949325" y="4403725"/>
          <a:ext cx="6583363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91" name="Equation" r:id="rId4" imgW="1816100" imgH="228600" progId="Equation.3">
                  <p:embed/>
                </p:oleObj>
              </mc:Choice>
              <mc:Fallback>
                <p:oleObj name="Equation" r:id="rId4" imgW="181610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325" y="4403725"/>
                        <a:ext cx="6583363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5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Les Houches 2018</a:t>
            </a:r>
            <a:endParaRPr lang="en-US" altLang="en-US" sz="14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3B4B43-0ADD-4962-9385-42A83F9C71B3}" type="slidenum">
              <a:rPr lang="en-US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49157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Solving for variation in light travel time: start with </a:t>
            </a:r>
            <a:r>
              <a:rPr lang="en-US" altLang="en-US" i="1" smtClean="0"/>
              <a:t>x</a:t>
            </a:r>
            <a:r>
              <a:rPr lang="en-US" altLang="en-US" smtClean="0"/>
              <a:t> arm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158" name="Rectangle 1027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lnSpc>
                    <a:spcPct val="90000"/>
                  </a:lnSpc>
                  <a:buFontTx/>
                  <a:buNone/>
                </a:pPr>
                <a:endParaRPr lang="en-US" altLang="en-US" dirty="0" smtClean="0">
                  <a:cs typeface="Times New Roman" panose="02020603050405020304" pitchFamily="18" charset="0"/>
                </a:endParaRPr>
              </a:p>
              <a:p>
                <a:pPr>
                  <a:lnSpc>
                    <a:spcPct val="90000"/>
                  </a:lnSpc>
                  <a:buFontTx/>
                  <a:buNone/>
                </a:pPr>
                <a:r>
                  <a:rPr lang="en-US" altLang="en-US" i="1" dirty="0" smtClean="0">
                    <a:cs typeface="Times New Roman" panose="02020603050405020304" pitchFamily="18" charset="0"/>
                  </a:rPr>
                  <a:t>h(t) </a:t>
                </a:r>
                <a:r>
                  <a:rPr lang="en-US" altLang="en-US" dirty="0" smtClean="0">
                    <a:cs typeface="Times New Roman" panose="02020603050405020304" pitchFamily="18" charset="0"/>
                  </a:rPr>
                  <a:t>can have any time dependence, but for now assume that </a:t>
                </a:r>
                <a:r>
                  <a:rPr lang="en-US" altLang="en-US" i="1" dirty="0" smtClean="0">
                    <a:cs typeface="Times New Roman" panose="02020603050405020304" pitchFamily="18" charset="0"/>
                  </a:rPr>
                  <a:t>h(t)</a:t>
                </a:r>
                <a:r>
                  <a:rPr lang="en-US" altLang="en-US" dirty="0" smtClean="0">
                    <a:cs typeface="Times New Roman" panose="02020603050405020304" pitchFamily="18" charset="0"/>
                  </a:rPr>
                  <a:t> is constant during light’s travel through ifo.</a:t>
                </a:r>
              </a:p>
              <a:p>
                <a:pPr>
                  <a:lnSpc>
                    <a:spcPct val="90000"/>
                  </a:lnSpc>
                  <a:buFontTx/>
                  <a:buNone/>
                </a:pPr>
                <a:r>
                  <a:rPr lang="en-US" altLang="en-US" dirty="0" smtClean="0">
                    <a:cs typeface="Times New Roman" panose="02020603050405020304" pitchFamily="18" charset="0"/>
                  </a:rPr>
                  <a:t>Rearrange:</a:t>
                </a:r>
              </a:p>
              <a:p>
                <a:pPr>
                  <a:lnSpc>
                    <a:spcPct val="90000"/>
                  </a:lnSpc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           </m:t>
                    </m:r>
                    <m:sSup>
                      <m:sSupPr>
                        <m:ctrlPr>
                          <a:rPr lang="en-US" alt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𝑑𝑡</m:t>
                        </m:r>
                      </m:e>
                      <m:sup>
                        <m:r>
                          <a:rPr lang="en-US" alt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3200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alt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en-US" sz="3200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(1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en-US" altLang="en-US" sz="3200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  <m:sup>
                        <m:r>
                          <a:rPr lang="en-US" altLang="en-US" sz="3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en-US" dirty="0" smtClean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158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4"/>
                <a:stretch>
                  <a:fillRect l="-1647" r="-1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159" name="Rectangle 1028"/>
          <p:cNvSpPr>
            <a:spLocks noChangeArrowheads="1"/>
          </p:cNvSpPr>
          <p:nvPr/>
        </p:nvSpPr>
        <p:spPr bwMode="auto">
          <a:xfrm>
            <a:off x="0" y="2146300"/>
            <a:ext cx="914400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FF0000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660066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00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9160" name="Object 1029"/>
          <p:cNvGraphicFramePr>
            <a:graphicFrameLocks noChangeAspect="1"/>
          </p:cNvGraphicFramePr>
          <p:nvPr/>
        </p:nvGraphicFramePr>
        <p:xfrm>
          <a:off x="1752600" y="1447800"/>
          <a:ext cx="532447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3" r:id="rId5" imgW="1930400" imgH="266700" progId="Equation.3">
                  <p:embed/>
                </p:oleObj>
              </mc:Choice>
              <mc:Fallback>
                <p:oleObj r:id="rId5" imgW="1930400" imgH="266700" progId="Equation.3">
                  <p:embed/>
                  <p:pic>
                    <p:nvPicPr>
                      <p:cNvPr id="49160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447800"/>
                        <a:ext cx="5324475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144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range Lines">
  <a:themeElements>
    <a:clrScheme name="Orange Lin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range Lines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range Lin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Lin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Lin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Lin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Lin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Lin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Lin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Designs\Orange Lines.pot</Template>
  <TotalTime>22992</TotalTime>
  <Words>1428</Words>
  <Application>Microsoft Office PowerPoint</Application>
  <PresentationFormat>On-screen Show (4:3)</PresentationFormat>
  <Paragraphs>311</Paragraphs>
  <Slides>42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Book Antiqua</vt:lpstr>
      <vt:lpstr>Cambria Math</vt:lpstr>
      <vt:lpstr>Helvetica</vt:lpstr>
      <vt:lpstr>Symbol</vt:lpstr>
      <vt:lpstr>Times New Roman</vt:lpstr>
      <vt:lpstr>Orange Lines</vt:lpstr>
      <vt:lpstr>Equation</vt:lpstr>
      <vt:lpstr>CorelDRAW</vt:lpstr>
      <vt:lpstr>Equation.3</vt:lpstr>
      <vt:lpstr>Gravitational Waves Fundamentals and Early History 2</vt:lpstr>
      <vt:lpstr>Outline for Day 2</vt:lpstr>
      <vt:lpstr>Gravitational waveform lets you read out source dynamics</vt:lpstr>
      <vt:lpstr>Pattern of oscillations from  black hole inspiral and merger</vt:lpstr>
      <vt:lpstr>Gravitational waves</vt:lpstr>
      <vt:lpstr>Plus polarization</vt:lpstr>
      <vt:lpstr>Cross polarization</vt:lpstr>
      <vt:lpstr>Here is Rai Weiss’s calculation, as he learned to do it from Pirani</vt:lpstr>
      <vt:lpstr>Solving for variation in light travel time: start with x arm</vt:lpstr>
      <vt:lpstr>Solving for variation in light travel time: start with x arm</vt:lpstr>
      <vt:lpstr>Variation in light travel time through x arm</vt:lpstr>
      <vt:lpstr>Variation in light travel time through x arm</vt:lpstr>
      <vt:lpstr>Variation in light travel time through x arm</vt:lpstr>
      <vt:lpstr>Comparison with travel time in the y arm</vt:lpstr>
      <vt:lpstr>Interferometer output vs.  travel-time difference (expressed as phase difference between x and y light beams)</vt:lpstr>
      <vt:lpstr>Interpretation of this  Pirani-inspired calculation</vt:lpstr>
      <vt:lpstr>We can switch back and forth,  at will, with a force interpretation</vt:lpstr>
      <vt:lpstr>Can Weiss’s calculation be right?</vt:lpstr>
      <vt:lpstr>People often wonder about this “rubber ruler puzzle”</vt:lpstr>
      <vt:lpstr>A related case: the expanding universe</vt:lpstr>
      <vt:lpstr>Light in an interferometer arm</vt:lpstr>
      <vt:lpstr>If the arms are stretched,  then the light is stretched.</vt:lpstr>
      <vt:lpstr>OK, so how can  interferometers work?</vt:lpstr>
      <vt:lpstr>The time-dependent response</vt:lpstr>
      <vt:lpstr>Consider the DC response …</vt:lpstr>
      <vt:lpstr>We never (or never should have) said that we were using light as a ruler.</vt:lpstr>
      <vt:lpstr>Rai Weiss envisions LIGO in 1972</vt:lpstr>
      <vt:lpstr>Key features of a practical implementation</vt:lpstr>
      <vt:lpstr>LIGO Observatory at Livingston, LA</vt:lpstr>
      <vt:lpstr>LIGO Observatory  at Hanford, WA</vt:lpstr>
      <vt:lpstr>Virgo Cascina, Italy</vt:lpstr>
      <vt:lpstr>PowerPoint Presentation</vt:lpstr>
      <vt:lpstr>PowerPoint Presentation</vt:lpstr>
      <vt:lpstr>PowerPoint Presentation</vt:lpstr>
      <vt:lpstr>Gravity wave detectors</vt:lpstr>
      <vt:lpstr>Gravitational wave detection is almost impossible</vt:lpstr>
      <vt:lpstr>Sensitivity to signals with h ~ 10-21</vt:lpstr>
      <vt:lpstr>Ultra-subnuclear position sensitivity</vt:lpstr>
      <vt:lpstr>Large mechanical noise</vt:lpstr>
      <vt:lpstr>Interferometry with free masses</vt:lpstr>
      <vt:lpstr>Michelson and Morely 1887 (note the rigid mounts for all mirrors)</vt:lpstr>
      <vt:lpstr>Gravitational wave detection  does work!</vt:lpstr>
    </vt:vector>
  </TitlesOfParts>
  <Company>SU Physics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Gravitational Wave Detection #2: Overview of detectors</dc:title>
  <dc:creator>Peter Saulson</dc:creator>
  <cp:lastModifiedBy>Peter R Saulson</cp:lastModifiedBy>
  <cp:revision>169</cp:revision>
  <cp:lastPrinted>2017-07-25T10:37:11Z</cp:lastPrinted>
  <dcterms:created xsi:type="dcterms:W3CDTF">2004-05-30T19:24:36Z</dcterms:created>
  <dcterms:modified xsi:type="dcterms:W3CDTF">2018-07-05T07:01:38Z</dcterms:modified>
</cp:coreProperties>
</file>