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1" r:id="rId2"/>
  </p:sldMasterIdLst>
  <p:notesMasterIdLst>
    <p:notesMasterId r:id="rId49"/>
  </p:notesMasterIdLst>
  <p:sldIdLst>
    <p:sldId id="457" r:id="rId3"/>
    <p:sldId id="498" r:id="rId4"/>
    <p:sldId id="293" r:id="rId5"/>
    <p:sldId id="463" r:id="rId6"/>
    <p:sldId id="464" r:id="rId7"/>
    <p:sldId id="465" r:id="rId8"/>
    <p:sldId id="497" r:id="rId9"/>
    <p:sldId id="466" r:id="rId10"/>
    <p:sldId id="467" r:id="rId11"/>
    <p:sldId id="468" r:id="rId12"/>
    <p:sldId id="469" r:id="rId13"/>
    <p:sldId id="470" r:id="rId14"/>
    <p:sldId id="471" r:id="rId15"/>
    <p:sldId id="472" r:id="rId16"/>
    <p:sldId id="473" r:id="rId17"/>
    <p:sldId id="474" r:id="rId18"/>
    <p:sldId id="475" r:id="rId19"/>
    <p:sldId id="476" r:id="rId20"/>
    <p:sldId id="477" r:id="rId21"/>
    <p:sldId id="478" r:id="rId22"/>
    <p:sldId id="480" r:id="rId23"/>
    <p:sldId id="499" r:id="rId24"/>
    <p:sldId id="500" r:id="rId25"/>
    <p:sldId id="479" r:id="rId26"/>
    <p:sldId id="496" r:id="rId27"/>
    <p:sldId id="495" r:id="rId28"/>
    <p:sldId id="488" r:id="rId29"/>
    <p:sldId id="489" r:id="rId30"/>
    <p:sldId id="490" r:id="rId31"/>
    <p:sldId id="491" r:id="rId32"/>
    <p:sldId id="493" r:id="rId33"/>
    <p:sldId id="494" r:id="rId34"/>
    <p:sldId id="492" r:id="rId35"/>
    <p:sldId id="481" r:id="rId36"/>
    <p:sldId id="482" r:id="rId37"/>
    <p:sldId id="483" r:id="rId38"/>
    <p:sldId id="484" r:id="rId39"/>
    <p:sldId id="485" r:id="rId40"/>
    <p:sldId id="486" r:id="rId41"/>
    <p:sldId id="501" r:id="rId42"/>
    <p:sldId id="502" r:id="rId43"/>
    <p:sldId id="487" r:id="rId44"/>
    <p:sldId id="461" r:id="rId45"/>
    <p:sldId id="460" r:id="rId46"/>
    <p:sldId id="459" r:id="rId47"/>
    <p:sldId id="458" r:id="rId48"/>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90" autoAdjust="0"/>
    <p:restoredTop sz="92874" autoAdjust="0"/>
  </p:normalViewPr>
  <p:slideViewPr>
    <p:cSldViewPr>
      <p:cViewPr varScale="1">
        <p:scale>
          <a:sx n="74" d="100"/>
          <a:sy n="74" d="100"/>
        </p:scale>
        <p:origin x="1018" y="53"/>
      </p:cViewPr>
      <p:guideLst>
        <p:guide orient="horz" pos="2160"/>
        <p:guide pos="2880"/>
      </p:guideLst>
    </p:cSldViewPr>
  </p:slideViewPr>
  <p:outlineViewPr>
    <p:cViewPr>
      <p:scale>
        <a:sx n="33" d="100"/>
        <a:sy n="33" d="100"/>
      </p:scale>
      <p:origin x="0" y="-39426"/>
    </p:cViewPr>
  </p:outlineViewPr>
  <p:notesTextViewPr>
    <p:cViewPr>
      <p:scale>
        <a:sx n="100" d="100"/>
        <a:sy n="100" d="100"/>
      </p:scale>
      <p:origin x="0" y="0"/>
    </p:cViewPr>
  </p:notesTextViewPr>
  <p:sorterViewPr>
    <p:cViewPr>
      <p:scale>
        <a:sx n="70" d="100"/>
        <a:sy n="70" d="100"/>
      </p:scale>
      <p:origin x="0" y="-511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vl1pPr>
          </a:lstStyle>
          <a:p>
            <a:pPr>
              <a:defRPr/>
            </a:pPr>
            <a:endParaRPr lang="en-US" altLang="en-US"/>
          </a:p>
        </p:txBody>
      </p:sp>
      <p:sp>
        <p:nvSpPr>
          <p:cNvPr id="4099" name="Rectangle 3"/>
          <p:cNvSpPr>
            <a:spLocks noGrp="1" noChangeArrowheads="1"/>
          </p:cNvSpPr>
          <p:nvPr>
            <p:ph type="dt" idx="1"/>
          </p:nvPr>
        </p:nvSpPr>
        <p:spPr bwMode="auto">
          <a:xfrm>
            <a:off x="414528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75360" y="4560570"/>
            <a:ext cx="536448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4102" name="Rectangle 6"/>
          <p:cNvSpPr>
            <a:spLocks noGrp="1" noChangeArrowheads="1"/>
          </p:cNvSpPr>
          <p:nvPr>
            <p:ph type="ftr" sz="quarter" idx="4"/>
          </p:nvPr>
        </p:nvSpPr>
        <p:spPr bwMode="auto">
          <a:xfrm>
            <a:off x="0" y="912114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vl1pPr>
          </a:lstStyle>
          <a:p>
            <a:pPr>
              <a:defRPr/>
            </a:pPr>
            <a:endParaRPr lang="en-US" altLang="en-US"/>
          </a:p>
        </p:txBody>
      </p:sp>
      <p:sp>
        <p:nvSpPr>
          <p:cNvPr id="4103" name="Rectangle 7"/>
          <p:cNvSpPr>
            <a:spLocks noGrp="1" noChangeArrowheads="1"/>
          </p:cNvSpPr>
          <p:nvPr>
            <p:ph type="sldNum" sz="quarter" idx="5"/>
          </p:nvPr>
        </p:nvSpPr>
        <p:spPr bwMode="auto">
          <a:xfrm>
            <a:off x="4145280" y="912114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pPr>
              <a:defRPr/>
            </a:pPr>
            <a:fld id="{D86B65B9-FE51-4661-A5AA-AA8DF7DE831D}" type="slidenum">
              <a:rPr lang="en-US" altLang="en-US"/>
              <a:pPr>
                <a:defRPr/>
              </a:pPr>
              <a:t>‹#›</a:t>
            </a:fld>
            <a:endParaRPr lang="en-US" altLang="en-US"/>
          </a:p>
        </p:txBody>
      </p:sp>
    </p:spTree>
    <p:extLst>
      <p:ext uri="{BB962C8B-B14F-4D97-AF65-F5344CB8AC3E}">
        <p14:creationId xmlns:p14="http://schemas.microsoft.com/office/powerpoint/2010/main" val="20214911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defRPr sz="2500">
                <a:solidFill>
                  <a:schemeClr val="tx1"/>
                </a:solidFill>
                <a:latin typeface="Times New Roman" panose="02020603050405020304" pitchFamily="18" charset="0"/>
              </a:defRPr>
            </a:lvl1pPr>
            <a:lvl2pPr marL="783836" indent="-301349">
              <a:defRPr sz="2500">
                <a:solidFill>
                  <a:schemeClr val="tx1"/>
                </a:solidFill>
                <a:latin typeface="Times New Roman" panose="02020603050405020304" pitchFamily="18" charset="0"/>
              </a:defRPr>
            </a:lvl2pPr>
            <a:lvl3pPr marL="1207042" indent="-240420">
              <a:defRPr sz="2500">
                <a:solidFill>
                  <a:schemeClr val="tx1"/>
                </a:solidFill>
                <a:latin typeface="Times New Roman" panose="02020603050405020304" pitchFamily="18" charset="0"/>
              </a:defRPr>
            </a:lvl3pPr>
            <a:lvl4pPr marL="1691176" indent="-240420">
              <a:defRPr sz="2500">
                <a:solidFill>
                  <a:schemeClr val="tx1"/>
                </a:solidFill>
                <a:latin typeface="Times New Roman" panose="02020603050405020304" pitchFamily="18" charset="0"/>
              </a:defRPr>
            </a:lvl4pPr>
            <a:lvl5pPr marL="2173662" indent="-240420">
              <a:defRPr sz="2500">
                <a:solidFill>
                  <a:schemeClr val="tx1"/>
                </a:solidFill>
                <a:latin typeface="Times New Roman" panose="02020603050405020304" pitchFamily="18" charset="0"/>
              </a:defRPr>
            </a:lvl5pPr>
            <a:lvl6pPr marL="2647916" indent="-240420" eaLnBrk="0" fontAlgn="base" hangingPunct="0">
              <a:spcBef>
                <a:spcPct val="0"/>
              </a:spcBef>
              <a:spcAft>
                <a:spcPct val="0"/>
              </a:spcAft>
              <a:defRPr sz="2500">
                <a:solidFill>
                  <a:schemeClr val="tx1"/>
                </a:solidFill>
                <a:latin typeface="Times New Roman" panose="02020603050405020304" pitchFamily="18" charset="0"/>
              </a:defRPr>
            </a:lvl6pPr>
            <a:lvl7pPr marL="3122169" indent="-240420" eaLnBrk="0" fontAlgn="base" hangingPunct="0">
              <a:spcBef>
                <a:spcPct val="0"/>
              </a:spcBef>
              <a:spcAft>
                <a:spcPct val="0"/>
              </a:spcAft>
              <a:defRPr sz="2500">
                <a:solidFill>
                  <a:schemeClr val="tx1"/>
                </a:solidFill>
                <a:latin typeface="Times New Roman" panose="02020603050405020304" pitchFamily="18" charset="0"/>
              </a:defRPr>
            </a:lvl7pPr>
            <a:lvl8pPr marL="3596423" indent="-240420" eaLnBrk="0" fontAlgn="base" hangingPunct="0">
              <a:spcBef>
                <a:spcPct val="0"/>
              </a:spcBef>
              <a:spcAft>
                <a:spcPct val="0"/>
              </a:spcAft>
              <a:defRPr sz="2500">
                <a:solidFill>
                  <a:schemeClr val="tx1"/>
                </a:solidFill>
                <a:latin typeface="Times New Roman" panose="02020603050405020304" pitchFamily="18" charset="0"/>
              </a:defRPr>
            </a:lvl8pPr>
            <a:lvl9pPr marL="4070676" indent="-240420" eaLnBrk="0" fontAlgn="base" hangingPunct="0">
              <a:spcBef>
                <a:spcPct val="0"/>
              </a:spcBef>
              <a:spcAft>
                <a:spcPct val="0"/>
              </a:spcAft>
              <a:defRPr sz="2500">
                <a:solidFill>
                  <a:schemeClr val="tx1"/>
                </a:solidFill>
                <a:latin typeface="Times New Roman" panose="02020603050405020304" pitchFamily="18" charset="0"/>
              </a:defRPr>
            </a:lvl9pPr>
          </a:lstStyle>
          <a:p>
            <a:fld id="{37C638E5-B4B5-46B2-8A44-BA93BB6F9348}" type="slidenum">
              <a:rPr lang="en-US" altLang="en-US" sz="1200"/>
              <a:pPr/>
              <a:t>1</a:t>
            </a:fld>
            <a:endParaRPr lang="en-US" altLang="en-US" sz="12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889040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0B5BC3D-6454-4948-AB1C-49D88E77BE79}" type="slidenum">
              <a:rPr lang="en-US" altLang="en-US" sz="1200"/>
              <a:pPr/>
              <a:t>11</a:t>
            </a:fld>
            <a:endParaRPr lang="en-US" altLang="en-US" sz="120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626428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D2BB743-390E-4E1F-BD87-B26BCAA2111D}" type="slidenum">
              <a:rPr lang="en-US" altLang="en-US" sz="1200"/>
              <a:pPr/>
              <a:t>12</a:t>
            </a:fld>
            <a:endParaRPr lang="en-US" altLang="en-US" sz="12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70545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3864129-2500-49B3-94D6-EA87A55C39BB}" type="slidenum">
              <a:rPr lang="en-US" altLang="en-US" sz="1200"/>
              <a:pPr/>
              <a:t>13</a:t>
            </a:fld>
            <a:endParaRPr lang="en-US" altLang="en-US" sz="12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743629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C2DF4A4-BC7E-4425-86C2-E1E51E302B31}" type="slidenum">
              <a:rPr lang="en-US" altLang="en-US" sz="1200"/>
              <a:pPr/>
              <a:t>14</a:t>
            </a:fld>
            <a:endParaRPr lang="en-US" altLang="en-US" sz="12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278721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E386FD9-DC67-4E4E-B990-3236765BAAE3}" type="slidenum">
              <a:rPr lang="en-US" altLang="en-US" sz="1200"/>
              <a:pPr/>
              <a:t>15</a:t>
            </a:fld>
            <a:endParaRPr lang="en-US" altLang="en-US" sz="12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651704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52E20A2-0F9D-4768-B853-993D3B30B6D7}" type="slidenum">
              <a:rPr lang="en-US" altLang="en-US" sz="1200"/>
              <a:pPr/>
              <a:t>16</a:t>
            </a:fld>
            <a:endParaRPr lang="en-US" altLang="en-US" sz="12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089775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9C205CE-D8F4-4710-B76C-2025F9975E44}" type="slidenum">
              <a:rPr lang="en-US" altLang="en-US" sz="1200"/>
              <a:pPr/>
              <a:t>17</a:t>
            </a:fld>
            <a:endParaRPr lang="en-US" altLang="en-US"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89255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D81AAC3-7210-46B2-B162-E65A3DE42BAE}" type="slidenum">
              <a:rPr lang="en-US" altLang="en-US" sz="1200"/>
              <a:pPr/>
              <a:t>18</a:t>
            </a:fld>
            <a:endParaRPr lang="en-US" altLang="en-US" sz="120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377189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FF82A6A-60B5-4AA2-A9DE-25E6CBF30F32}" type="slidenum">
              <a:rPr lang="en-US" altLang="en-US" sz="1200"/>
              <a:pPr/>
              <a:t>19</a:t>
            </a:fld>
            <a:endParaRPr lang="en-US" altLang="en-US" sz="12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883415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AF81B2B-4F4B-41ED-814B-9041C8D15178}" type="slidenum">
              <a:rPr lang="en-US" altLang="en-US" sz="1200"/>
              <a:pPr/>
              <a:t>20</a:t>
            </a:fld>
            <a:endParaRPr lang="en-US" altLang="en-US" sz="120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931647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sz="2500">
                <a:solidFill>
                  <a:schemeClr val="tx1"/>
                </a:solidFill>
                <a:latin typeface="Times New Roman" panose="02020603050405020304" pitchFamily="18" charset="0"/>
              </a:defRPr>
            </a:lvl1pPr>
            <a:lvl2pPr marL="785372" indent="-302066">
              <a:defRPr sz="2500">
                <a:solidFill>
                  <a:schemeClr val="tx1"/>
                </a:solidFill>
                <a:latin typeface="Times New Roman" panose="02020603050405020304" pitchFamily="18" charset="0"/>
              </a:defRPr>
            </a:lvl2pPr>
            <a:lvl3pPr marL="1208265" indent="-241653">
              <a:defRPr sz="2500">
                <a:solidFill>
                  <a:schemeClr val="tx1"/>
                </a:solidFill>
                <a:latin typeface="Times New Roman" panose="02020603050405020304" pitchFamily="18" charset="0"/>
              </a:defRPr>
            </a:lvl3pPr>
            <a:lvl4pPr marL="1691571" indent="-241653">
              <a:defRPr sz="2500">
                <a:solidFill>
                  <a:schemeClr val="tx1"/>
                </a:solidFill>
                <a:latin typeface="Times New Roman" panose="02020603050405020304" pitchFamily="18" charset="0"/>
              </a:defRPr>
            </a:lvl4pPr>
            <a:lvl5pPr marL="2174878" indent="-241653">
              <a:defRPr sz="2500">
                <a:solidFill>
                  <a:schemeClr val="tx1"/>
                </a:solidFill>
                <a:latin typeface="Times New Roman" panose="02020603050405020304" pitchFamily="18" charset="0"/>
              </a:defRPr>
            </a:lvl5pPr>
            <a:lvl6pPr marL="2658184" indent="-241653" eaLnBrk="0" fontAlgn="base" hangingPunct="0">
              <a:spcBef>
                <a:spcPct val="0"/>
              </a:spcBef>
              <a:spcAft>
                <a:spcPct val="0"/>
              </a:spcAft>
              <a:defRPr sz="2500">
                <a:solidFill>
                  <a:schemeClr val="tx1"/>
                </a:solidFill>
                <a:latin typeface="Times New Roman" panose="02020603050405020304" pitchFamily="18" charset="0"/>
              </a:defRPr>
            </a:lvl6pPr>
            <a:lvl7pPr marL="3141490" indent="-241653" eaLnBrk="0" fontAlgn="base" hangingPunct="0">
              <a:spcBef>
                <a:spcPct val="0"/>
              </a:spcBef>
              <a:spcAft>
                <a:spcPct val="0"/>
              </a:spcAft>
              <a:defRPr sz="2500">
                <a:solidFill>
                  <a:schemeClr val="tx1"/>
                </a:solidFill>
                <a:latin typeface="Times New Roman" panose="02020603050405020304" pitchFamily="18" charset="0"/>
              </a:defRPr>
            </a:lvl7pPr>
            <a:lvl8pPr marL="3624796" indent="-241653" eaLnBrk="0" fontAlgn="base" hangingPunct="0">
              <a:spcBef>
                <a:spcPct val="0"/>
              </a:spcBef>
              <a:spcAft>
                <a:spcPct val="0"/>
              </a:spcAft>
              <a:defRPr sz="2500">
                <a:solidFill>
                  <a:schemeClr val="tx1"/>
                </a:solidFill>
                <a:latin typeface="Times New Roman" panose="02020603050405020304" pitchFamily="18" charset="0"/>
              </a:defRPr>
            </a:lvl8pPr>
            <a:lvl9pPr marL="4108102" indent="-241653" eaLnBrk="0" fontAlgn="base" hangingPunct="0">
              <a:spcBef>
                <a:spcPct val="0"/>
              </a:spcBef>
              <a:spcAft>
                <a:spcPct val="0"/>
              </a:spcAft>
              <a:defRPr sz="2500">
                <a:solidFill>
                  <a:schemeClr val="tx1"/>
                </a:solidFill>
                <a:latin typeface="Times New Roman" panose="02020603050405020304" pitchFamily="18" charset="0"/>
              </a:defRPr>
            </a:lvl9pPr>
          </a:lstStyle>
          <a:p>
            <a:fld id="{1AA01122-922C-4132-A5F7-5F4CF767EF02}" type="slidenum">
              <a:rPr lang="en-US" altLang="en-US" sz="1300"/>
              <a:pPr/>
              <a:t>2</a:t>
            </a:fld>
            <a:endParaRPr lang="en-US" altLang="en-US" sz="13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409991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8961981-F02C-49BC-9EC1-8DAE32CF7571}" type="slidenum">
              <a:rPr lang="en-US" altLang="en-US" sz="1200"/>
              <a:pPr/>
              <a:t>21</a:t>
            </a:fld>
            <a:endParaRPr lang="en-US" altLang="en-US" sz="120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753568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146C9BE-C317-4C44-BE2A-884CA0539C5C}" type="slidenum">
              <a:rPr lang="en-US" altLang="en-US" sz="1200"/>
              <a:pPr/>
              <a:t>24</a:t>
            </a:fld>
            <a:endParaRPr lang="en-US" altLang="en-US" sz="120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959471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3E5653E-ADF0-4FCB-AD42-5CED539C88BF}" type="slidenum">
              <a:rPr lang="en-US" altLang="en-US" sz="1200"/>
              <a:pPr/>
              <a:t>27</a:t>
            </a:fld>
            <a:endParaRPr lang="en-US" altLang="en-US" sz="1200"/>
          </a:p>
        </p:txBody>
      </p:sp>
      <p:sp>
        <p:nvSpPr>
          <p:cNvPr id="59395" name="Rectangle 2"/>
          <p:cNvSpPr>
            <a:spLocks noGrp="1" noRot="1" noChangeAspect="1" noChangeArrowheads="1" noTextEdit="1"/>
          </p:cNvSpPr>
          <p:nvPr>
            <p:ph type="sldImg"/>
          </p:nvPr>
        </p:nvSpPr>
        <p:spPr>
          <a:xfrm>
            <a:off x="1143000" y="687388"/>
            <a:ext cx="4572000" cy="3429000"/>
          </a:xfrm>
          <a:ln/>
        </p:spPr>
      </p:sp>
      <p:sp>
        <p:nvSpPr>
          <p:cNvPr id="59396" name="Rectangle 3"/>
          <p:cNvSpPr>
            <a:spLocks noGrp="1" noChangeArrowheads="1"/>
          </p:cNvSpPr>
          <p:nvPr>
            <p:ph type="body" idx="1"/>
          </p:nvPr>
        </p:nvSpPr>
        <p:spPr>
          <a:xfrm>
            <a:off x="912813" y="4343400"/>
            <a:ext cx="5032375" cy="4113213"/>
          </a:xfrm>
          <a:noFill/>
        </p:spPr>
        <p:txBody>
          <a:bodyPr/>
          <a:lstStyle/>
          <a:p>
            <a:pPr eaLnBrk="1" hangingPunct="1"/>
            <a:endParaRPr lang="en-US" altLang="en-US" smtClean="0"/>
          </a:p>
        </p:txBody>
      </p:sp>
    </p:spTree>
    <p:extLst>
      <p:ext uri="{BB962C8B-B14F-4D97-AF65-F5344CB8AC3E}">
        <p14:creationId xmlns:p14="http://schemas.microsoft.com/office/powerpoint/2010/main" val="2754460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AFC4553-CA54-4C13-814E-E6DADE26A40A}" type="slidenum">
              <a:rPr lang="en-US" altLang="en-US" sz="1200"/>
              <a:pPr/>
              <a:t>28</a:t>
            </a:fld>
            <a:endParaRPr lang="en-US" altLang="en-US" sz="1200"/>
          </a:p>
        </p:txBody>
      </p:sp>
      <p:sp>
        <p:nvSpPr>
          <p:cNvPr id="60419" name="Rectangle 2"/>
          <p:cNvSpPr>
            <a:spLocks noGrp="1" noRot="1" noChangeAspect="1" noChangeArrowheads="1" noTextEdit="1"/>
          </p:cNvSpPr>
          <p:nvPr>
            <p:ph type="sldImg"/>
          </p:nvPr>
        </p:nvSpPr>
        <p:spPr>
          <a:xfrm>
            <a:off x="1143000" y="687388"/>
            <a:ext cx="4572000" cy="3429000"/>
          </a:xfrm>
          <a:ln/>
        </p:spPr>
      </p:sp>
      <p:sp>
        <p:nvSpPr>
          <p:cNvPr id="60420" name="Rectangle 3"/>
          <p:cNvSpPr>
            <a:spLocks noGrp="1" noChangeArrowheads="1"/>
          </p:cNvSpPr>
          <p:nvPr>
            <p:ph type="body" idx="1"/>
          </p:nvPr>
        </p:nvSpPr>
        <p:spPr>
          <a:xfrm>
            <a:off x="912813" y="4343400"/>
            <a:ext cx="5032375" cy="4113213"/>
          </a:xfrm>
          <a:noFill/>
        </p:spPr>
        <p:txBody>
          <a:bodyPr/>
          <a:lstStyle/>
          <a:p>
            <a:pPr eaLnBrk="1" hangingPunct="1"/>
            <a:endParaRPr lang="en-US" altLang="en-US" smtClean="0"/>
          </a:p>
        </p:txBody>
      </p:sp>
    </p:spTree>
    <p:extLst>
      <p:ext uri="{BB962C8B-B14F-4D97-AF65-F5344CB8AC3E}">
        <p14:creationId xmlns:p14="http://schemas.microsoft.com/office/powerpoint/2010/main" val="56724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6B65B9-FE51-4661-A5AA-AA8DF7DE831D}" type="slidenum">
              <a:rPr lang="en-US" altLang="en-US" smtClean="0"/>
              <a:pPr>
                <a:defRPr/>
              </a:pPr>
              <a:t>31</a:t>
            </a:fld>
            <a:endParaRPr lang="en-US" altLang="en-US"/>
          </a:p>
        </p:txBody>
      </p:sp>
    </p:spTree>
    <p:extLst>
      <p:ext uri="{BB962C8B-B14F-4D97-AF65-F5344CB8AC3E}">
        <p14:creationId xmlns:p14="http://schemas.microsoft.com/office/powerpoint/2010/main" val="475124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3E645A3-13F3-4DFE-848E-9E4E7FD3F144}" type="slidenum">
              <a:rPr lang="en-US" altLang="en-US" sz="1200"/>
              <a:pPr/>
              <a:t>34</a:t>
            </a:fld>
            <a:endParaRPr lang="en-US" alt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5116545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5F37106-7683-4CDE-ABB8-9E3684BCFF3B}" type="slidenum">
              <a:rPr lang="en-US" altLang="en-US" sz="1200"/>
              <a:pPr/>
              <a:t>35</a:t>
            </a:fld>
            <a:endParaRPr lang="en-US" altLang="en-US" sz="12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891731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D2518E5-BDD6-4514-92FE-24479019155C}" type="slidenum">
              <a:rPr lang="en-US" altLang="en-US" sz="1200"/>
              <a:pPr/>
              <a:t>36</a:t>
            </a:fld>
            <a:endParaRPr lang="en-US" altLang="en-US" sz="120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425999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sz="2500">
                <a:solidFill>
                  <a:schemeClr val="tx1"/>
                </a:solidFill>
                <a:latin typeface="Times New Roman" panose="02020603050405020304" pitchFamily="18" charset="0"/>
              </a:defRPr>
            </a:lvl1pPr>
            <a:lvl2pPr marL="785372" indent="-302066">
              <a:defRPr sz="2500">
                <a:solidFill>
                  <a:schemeClr val="tx1"/>
                </a:solidFill>
                <a:latin typeface="Times New Roman" panose="02020603050405020304" pitchFamily="18" charset="0"/>
              </a:defRPr>
            </a:lvl2pPr>
            <a:lvl3pPr marL="1208265" indent="-241653">
              <a:defRPr sz="2500">
                <a:solidFill>
                  <a:schemeClr val="tx1"/>
                </a:solidFill>
                <a:latin typeface="Times New Roman" panose="02020603050405020304" pitchFamily="18" charset="0"/>
              </a:defRPr>
            </a:lvl3pPr>
            <a:lvl4pPr marL="1691571" indent="-241653">
              <a:defRPr sz="2500">
                <a:solidFill>
                  <a:schemeClr val="tx1"/>
                </a:solidFill>
                <a:latin typeface="Times New Roman" panose="02020603050405020304" pitchFamily="18" charset="0"/>
              </a:defRPr>
            </a:lvl4pPr>
            <a:lvl5pPr marL="2174878" indent="-241653">
              <a:defRPr sz="2500">
                <a:solidFill>
                  <a:schemeClr val="tx1"/>
                </a:solidFill>
                <a:latin typeface="Times New Roman" panose="02020603050405020304" pitchFamily="18" charset="0"/>
              </a:defRPr>
            </a:lvl5pPr>
            <a:lvl6pPr marL="2658184" indent="-241653" eaLnBrk="0" fontAlgn="base" hangingPunct="0">
              <a:spcBef>
                <a:spcPct val="0"/>
              </a:spcBef>
              <a:spcAft>
                <a:spcPct val="0"/>
              </a:spcAft>
              <a:defRPr sz="2500">
                <a:solidFill>
                  <a:schemeClr val="tx1"/>
                </a:solidFill>
                <a:latin typeface="Times New Roman" panose="02020603050405020304" pitchFamily="18" charset="0"/>
              </a:defRPr>
            </a:lvl6pPr>
            <a:lvl7pPr marL="3141490" indent="-241653" eaLnBrk="0" fontAlgn="base" hangingPunct="0">
              <a:spcBef>
                <a:spcPct val="0"/>
              </a:spcBef>
              <a:spcAft>
                <a:spcPct val="0"/>
              </a:spcAft>
              <a:defRPr sz="2500">
                <a:solidFill>
                  <a:schemeClr val="tx1"/>
                </a:solidFill>
                <a:latin typeface="Times New Roman" panose="02020603050405020304" pitchFamily="18" charset="0"/>
              </a:defRPr>
            </a:lvl7pPr>
            <a:lvl8pPr marL="3624796" indent="-241653" eaLnBrk="0" fontAlgn="base" hangingPunct="0">
              <a:spcBef>
                <a:spcPct val="0"/>
              </a:spcBef>
              <a:spcAft>
                <a:spcPct val="0"/>
              </a:spcAft>
              <a:defRPr sz="2500">
                <a:solidFill>
                  <a:schemeClr val="tx1"/>
                </a:solidFill>
                <a:latin typeface="Times New Roman" panose="02020603050405020304" pitchFamily="18" charset="0"/>
              </a:defRPr>
            </a:lvl8pPr>
            <a:lvl9pPr marL="4108102" indent="-241653" eaLnBrk="0" fontAlgn="base" hangingPunct="0">
              <a:spcBef>
                <a:spcPct val="0"/>
              </a:spcBef>
              <a:spcAft>
                <a:spcPct val="0"/>
              </a:spcAft>
              <a:defRPr sz="2500">
                <a:solidFill>
                  <a:schemeClr val="tx1"/>
                </a:solidFill>
                <a:latin typeface="Times New Roman" panose="02020603050405020304" pitchFamily="18" charset="0"/>
              </a:defRPr>
            </a:lvl9pPr>
          </a:lstStyle>
          <a:p>
            <a:fld id="{AE784FE0-F30B-4F3C-B1D4-36F252FD9DB8}" type="slidenum">
              <a:rPr lang="en-US" altLang="en-US" sz="1300"/>
              <a:pPr/>
              <a:t>3</a:t>
            </a:fld>
            <a:endParaRPr lang="en-US" altLang="en-US" sz="13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478188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FEF57C3-2C12-473C-A2A4-9C5A206F2B40}" type="slidenum">
              <a:rPr lang="en-US" altLang="en-US" sz="1200"/>
              <a:pPr/>
              <a:t>4</a:t>
            </a:fld>
            <a:endParaRPr lang="en-US" altLang="en-US" sz="120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47867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2D7DDA1-4FE4-48BA-A1BE-E15712356145}" type="slidenum">
              <a:rPr lang="en-US" altLang="en-US" sz="1200"/>
              <a:pPr/>
              <a:t>5</a:t>
            </a:fld>
            <a:endParaRPr lang="en-US" altLang="en-US" sz="12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106850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D7B696E-4FC6-4CA6-BEA1-349EA2BE4CC5}" type="slidenum">
              <a:rPr lang="en-US" altLang="en-US" sz="1200"/>
              <a:pPr/>
              <a:t>6</a:t>
            </a:fld>
            <a:endParaRPr lang="en-US" altLang="en-US"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621342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A1A9F08-F3D2-44C1-AF22-DC108FB0BA99}" type="slidenum">
              <a:rPr lang="en-US" altLang="en-US" sz="1200"/>
              <a:pPr/>
              <a:t>8</a:t>
            </a:fld>
            <a:endParaRPr lang="en-US" altLang="en-US"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858541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395E1C3-27B9-4226-B433-203D6660A503}" type="slidenum">
              <a:rPr lang="en-US" altLang="en-US" sz="1200"/>
              <a:pPr/>
              <a:t>9</a:t>
            </a:fld>
            <a:endParaRPr lang="en-US" altLang="en-US" sz="12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47746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A3D06F1-0D03-4D55-9078-4F9DA1280871}" type="slidenum">
              <a:rPr lang="en-US" altLang="en-US" sz="1200"/>
              <a:pPr/>
              <a:t>10</a:t>
            </a:fld>
            <a:endParaRPr lang="en-US" altLang="en-US" sz="12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762909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chemeClr val="tx1"/>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Les Houches 2018</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4CDDC5E-BBEF-4B3D-8EE8-10171D30CA60}" type="slidenum">
              <a:rPr lang="en-US" altLang="en-US"/>
              <a:pPr>
                <a:defRPr/>
              </a:pPr>
              <a:t>‹#›</a:t>
            </a:fld>
            <a:endParaRPr lang="en-US" altLang="en-US">
              <a:solidFill>
                <a:schemeClr val="tx1"/>
              </a:solidFill>
            </a:endParaRPr>
          </a:p>
        </p:txBody>
      </p:sp>
    </p:spTree>
    <p:extLst>
      <p:ext uri="{BB962C8B-B14F-4D97-AF65-F5344CB8AC3E}">
        <p14:creationId xmlns:p14="http://schemas.microsoft.com/office/powerpoint/2010/main" val="2966810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chemeClr val="tx1"/>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Les Houches 2018</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0BE96F5-5CB0-4FF4-97F5-2562A63C1DE4}" type="slidenum">
              <a:rPr lang="en-US" altLang="en-US"/>
              <a:pPr>
                <a:defRPr/>
              </a:pPr>
              <a:t>‹#›</a:t>
            </a:fld>
            <a:endParaRPr lang="en-US" altLang="en-US">
              <a:solidFill>
                <a:schemeClr val="tx1"/>
              </a:solidFill>
            </a:endParaRPr>
          </a:p>
        </p:txBody>
      </p:sp>
    </p:spTree>
    <p:extLst>
      <p:ext uri="{BB962C8B-B14F-4D97-AF65-F5344CB8AC3E}">
        <p14:creationId xmlns:p14="http://schemas.microsoft.com/office/powerpoint/2010/main" val="2717114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228600"/>
            <a:ext cx="196215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57340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chemeClr val="tx1"/>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Les Houches 2018</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5F06F7E-C27C-4B7A-A58B-94CB574B3407}" type="slidenum">
              <a:rPr lang="en-US" altLang="en-US"/>
              <a:pPr>
                <a:defRPr/>
              </a:pPr>
              <a:t>‹#›</a:t>
            </a:fld>
            <a:endParaRPr lang="en-US" altLang="en-US">
              <a:solidFill>
                <a:schemeClr val="tx1"/>
              </a:solidFill>
            </a:endParaRPr>
          </a:p>
        </p:txBody>
      </p:sp>
    </p:spTree>
    <p:extLst>
      <p:ext uri="{BB962C8B-B14F-4D97-AF65-F5344CB8AC3E}">
        <p14:creationId xmlns:p14="http://schemas.microsoft.com/office/powerpoint/2010/main" val="3731333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smtClean="0"/>
              <a:t>Les Houches 2018</a:t>
            </a:r>
            <a:endParaRPr lang="en-US" altLang="en-US"/>
          </a:p>
        </p:txBody>
      </p:sp>
      <p:sp>
        <p:nvSpPr>
          <p:cNvPr id="6" name="Slide Number Placeholder 5"/>
          <p:cNvSpPr>
            <a:spLocks noGrp="1"/>
          </p:cNvSpPr>
          <p:nvPr>
            <p:ph type="sldNum" sz="quarter" idx="12"/>
          </p:nvPr>
        </p:nvSpPr>
        <p:spPr/>
        <p:txBody>
          <a:bodyPr/>
          <a:lstStyle>
            <a:lvl1pPr>
              <a:defRPr/>
            </a:lvl1pPr>
          </a:lstStyle>
          <a:p>
            <a:fld id="{810BD13F-8088-4DD8-8B12-F575C35B42DC}" type="slidenum">
              <a:rPr lang="en-US" altLang="en-US"/>
              <a:pPr/>
              <a:t>‹#›</a:t>
            </a:fld>
            <a:endParaRPr lang="en-US" altLang="en-US"/>
          </a:p>
        </p:txBody>
      </p:sp>
    </p:spTree>
    <p:extLst>
      <p:ext uri="{BB962C8B-B14F-4D97-AF65-F5344CB8AC3E}">
        <p14:creationId xmlns:p14="http://schemas.microsoft.com/office/powerpoint/2010/main" val="2616852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smtClean="0"/>
              <a:t>Les Houches 2018</a:t>
            </a:r>
            <a:endParaRPr lang="en-US" altLang="en-US"/>
          </a:p>
        </p:txBody>
      </p:sp>
      <p:sp>
        <p:nvSpPr>
          <p:cNvPr id="6" name="Slide Number Placeholder 5"/>
          <p:cNvSpPr>
            <a:spLocks noGrp="1"/>
          </p:cNvSpPr>
          <p:nvPr>
            <p:ph type="sldNum" sz="quarter" idx="12"/>
          </p:nvPr>
        </p:nvSpPr>
        <p:spPr/>
        <p:txBody>
          <a:bodyPr/>
          <a:lstStyle>
            <a:lvl1pPr>
              <a:defRPr/>
            </a:lvl1pPr>
          </a:lstStyle>
          <a:p>
            <a:fld id="{85CAECCC-E7B8-44CA-AE69-2070292B4ED9}" type="slidenum">
              <a:rPr lang="en-US" altLang="en-US"/>
              <a:pPr/>
              <a:t>‹#›</a:t>
            </a:fld>
            <a:endParaRPr lang="en-US" altLang="en-US"/>
          </a:p>
        </p:txBody>
      </p:sp>
    </p:spTree>
    <p:extLst>
      <p:ext uri="{BB962C8B-B14F-4D97-AF65-F5344CB8AC3E}">
        <p14:creationId xmlns:p14="http://schemas.microsoft.com/office/powerpoint/2010/main" val="241285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smtClean="0"/>
              <a:t>Les Houches 2018</a:t>
            </a:r>
            <a:endParaRPr lang="en-US" altLang="en-US"/>
          </a:p>
        </p:txBody>
      </p:sp>
      <p:sp>
        <p:nvSpPr>
          <p:cNvPr id="6" name="Slide Number Placeholder 5"/>
          <p:cNvSpPr>
            <a:spLocks noGrp="1"/>
          </p:cNvSpPr>
          <p:nvPr>
            <p:ph type="sldNum" sz="quarter" idx="12"/>
          </p:nvPr>
        </p:nvSpPr>
        <p:spPr/>
        <p:txBody>
          <a:bodyPr/>
          <a:lstStyle>
            <a:lvl1pPr>
              <a:defRPr/>
            </a:lvl1pPr>
          </a:lstStyle>
          <a:p>
            <a:fld id="{87BAD14C-C93C-445A-B2DB-39E595773233}" type="slidenum">
              <a:rPr lang="en-US" altLang="en-US"/>
              <a:pPr/>
              <a:t>‹#›</a:t>
            </a:fld>
            <a:endParaRPr lang="en-US" altLang="en-US"/>
          </a:p>
        </p:txBody>
      </p:sp>
    </p:spTree>
    <p:extLst>
      <p:ext uri="{BB962C8B-B14F-4D97-AF65-F5344CB8AC3E}">
        <p14:creationId xmlns:p14="http://schemas.microsoft.com/office/powerpoint/2010/main" val="221440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43000"/>
            <a:ext cx="3810000" cy="4953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3810000" cy="4953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r>
              <a:rPr lang="en-US" altLang="en-US" smtClean="0"/>
              <a:t>Les Houches 2018</a:t>
            </a:r>
            <a:endParaRPr lang="en-US" altLang="en-US"/>
          </a:p>
        </p:txBody>
      </p:sp>
      <p:sp>
        <p:nvSpPr>
          <p:cNvPr id="7" name="Slide Number Placeholder 6"/>
          <p:cNvSpPr>
            <a:spLocks noGrp="1"/>
          </p:cNvSpPr>
          <p:nvPr>
            <p:ph type="sldNum" sz="quarter" idx="12"/>
          </p:nvPr>
        </p:nvSpPr>
        <p:spPr/>
        <p:txBody>
          <a:bodyPr/>
          <a:lstStyle>
            <a:lvl1pPr>
              <a:defRPr/>
            </a:lvl1pPr>
          </a:lstStyle>
          <a:p>
            <a:fld id="{A9AD1D04-70C5-49C4-8F9B-BCF481BF0A84}" type="slidenum">
              <a:rPr lang="en-US" altLang="en-US"/>
              <a:pPr/>
              <a:t>‹#›</a:t>
            </a:fld>
            <a:endParaRPr lang="en-US" altLang="en-US"/>
          </a:p>
        </p:txBody>
      </p:sp>
    </p:spTree>
    <p:extLst>
      <p:ext uri="{BB962C8B-B14F-4D97-AF65-F5344CB8AC3E}">
        <p14:creationId xmlns:p14="http://schemas.microsoft.com/office/powerpoint/2010/main" val="3732460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r>
              <a:rPr lang="en-US" altLang="en-US" smtClean="0"/>
              <a:t>Les Houches 2018</a:t>
            </a:r>
            <a:endParaRPr lang="en-US" altLang="en-US"/>
          </a:p>
        </p:txBody>
      </p:sp>
      <p:sp>
        <p:nvSpPr>
          <p:cNvPr id="9" name="Slide Number Placeholder 8"/>
          <p:cNvSpPr>
            <a:spLocks noGrp="1"/>
          </p:cNvSpPr>
          <p:nvPr>
            <p:ph type="sldNum" sz="quarter" idx="12"/>
          </p:nvPr>
        </p:nvSpPr>
        <p:spPr/>
        <p:txBody>
          <a:bodyPr/>
          <a:lstStyle>
            <a:lvl1pPr>
              <a:defRPr/>
            </a:lvl1pPr>
          </a:lstStyle>
          <a:p>
            <a:fld id="{50490E87-1252-45F8-B1D3-65B3433022D1}" type="slidenum">
              <a:rPr lang="en-US" altLang="en-US"/>
              <a:pPr/>
              <a:t>‹#›</a:t>
            </a:fld>
            <a:endParaRPr lang="en-US" altLang="en-US"/>
          </a:p>
        </p:txBody>
      </p:sp>
    </p:spTree>
    <p:extLst>
      <p:ext uri="{BB962C8B-B14F-4D97-AF65-F5344CB8AC3E}">
        <p14:creationId xmlns:p14="http://schemas.microsoft.com/office/powerpoint/2010/main" val="114788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r>
              <a:rPr lang="en-US" altLang="en-US" smtClean="0"/>
              <a:t>Les Houches 2018</a:t>
            </a:r>
            <a:endParaRPr lang="en-US" altLang="en-US"/>
          </a:p>
        </p:txBody>
      </p:sp>
      <p:sp>
        <p:nvSpPr>
          <p:cNvPr id="5" name="Slide Number Placeholder 4"/>
          <p:cNvSpPr>
            <a:spLocks noGrp="1"/>
          </p:cNvSpPr>
          <p:nvPr>
            <p:ph type="sldNum" sz="quarter" idx="12"/>
          </p:nvPr>
        </p:nvSpPr>
        <p:spPr/>
        <p:txBody>
          <a:bodyPr/>
          <a:lstStyle>
            <a:lvl1pPr>
              <a:defRPr/>
            </a:lvl1pPr>
          </a:lstStyle>
          <a:p>
            <a:fld id="{6C6CE94D-DF69-488E-BA56-7FFBDCA8AAAA}" type="slidenum">
              <a:rPr lang="en-US" altLang="en-US"/>
              <a:pPr/>
              <a:t>‹#›</a:t>
            </a:fld>
            <a:endParaRPr lang="en-US" altLang="en-US"/>
          </a:p>
        </p:txBody>
      </p:sp>
    </p:spTree>
    <p:extLst>
      <p:ext uri="{BB962C8B-B14F-4D97-AF65-F5344CB8AC3E}">
        <p14:creationId xmlns:p14="http://schemas.microsoft.com/office/powerpoint/2010/main" val="1769066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r>
              <a:rPr lang="en-US" altLang="en-US" smtClean="0"/>
              <a:t>Les Houches 2018</a:t>
            </a:r>
            <a:endParaRPr lang="en-US" altLang="en-US"/>
          </a:p>
        </p:txBody>
      </p:sp>
      <p:sp>
        <p:nvSpPr>
          <p:cNvPr id="4" name="Slide Number Placeholder 3"/>
          <p:cNvSpPr>
            <a:spLocks noGrp="1"/>
          </p:cNvSpPr>
          <p:nvPr>
            <p:ph type="sldNum" sz="quarter" idx="12"/>
          </p:nvPr>
        </p:nvSpPr>
        <p:spPr/>
        <p:txBody>
          <a:bodyPr/>
          <a:lstStyle>
            <a:lvl1pPr>
              <a:defRPr/>
            </a:lvl1pPr>
          </a:lstStyle>
          <a:p>
            <a:fld id="{4C15DEA0-DA39-44C9-B06C-48886A9CAF22}" type="slidenum">
              <a:rPr lang="en-US" altLang="en-US"/>
              <a:pPr/>
              <a:t>‹#›</a:t>
            </a:fld>
            <a:endParaRPr lang="en-US" altLang="en-US"/>
          </a:p>
        </p:txBody>
      </p:sp>
    </p:spTree>
    <p:extLst>
      <p:ext uri="{BB962C8B-B14F-4D97-AF65-F5344CB8AC3E}">
        <p14:creationId xmlns:p14="http://schemas.microsoft.com/office/powerpoint/2010/main" val="1149577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r>
              <a:rPr lang="en-US" altLang="en-US" smtClean="0"/>
              <a:t>Les Houches 2018</a:t>
            </a:r>
            <a:endParaRPr lang="en-US" altLang="en-US"/>
          </a:p>
        </p:txBody>
      </p:sp>
      <p:sp>
        <p:nvSpPr>
          <p:cNvPr id="7" name="Slide Number Placeholder 6"/>
          <p:cNvSpPr>
            <a:spLocks noGrp="1"/>
          </p:cNvSpPr>
          <p:nvPr>
            <p:ph type="sldNum" sz="quarter" idx="12"/>
          </p:nvPr>
        </p:nvSpPr>
        <p:spPr/>
        <p:txBody>
          <a:bodyPr/>
          <a:lstStyle>
            <a:lvl1pPr>
              <a:defRPr/>
            </a:lvl1pPr>
          </a:lstStyle>
          <a:p>
            <a:fld id="{EE0FF9E4-4D40-40BA-A53C-51CA74498847}" type="slidenum">
              <a:rPr lang="en-US" altLang="en-US"/>
              <a:pPr/>
              <a:t>‹#›</a:t>
            </a:fld>
            <a:endParaRPr lang="en-US" altLang="en-US"/>
          </a:p>
        </p:txBody>
      </p:sp>
    </p:spTree>
    <p:extLst>
      <p:ext uri="{BB962C8B-B14F-4D97-AF65-F5344CB8AC3E}">
        <p14:creationId xmlns:p14="http://schemas.microsoft.com/office/powerpoint/2010/main" val="1795882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chemeClr val="tx1"/>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Les Houches 2018</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34A8457-36DD-4CE0-8B55-F4B0C5CBD488}" type="slidenum">
              <a:rPr lang="en-US" altLang="en-US"/>
              <a:pPr>
                <a:defRPr/>
              </a:pPr>
              <a:t>‹#›</a:t>
            </a:fld>
            <a:endParaRPr lang="en-US" altLang="en-US">
              <a:solidFill>
                <a:schemeClr val="tx1"/>
              </a:solidFill>
            </a:endParaRPr>
          </a:p>
        </p:txBody>
      </p:sp>
    </p:spTree>
    <p:extLst>
      <p:ext uri="{BB962C8B-B14F-4D97-AF65-F5344CB8AC3E}">
        <p14:creationId xmlns:p14="http://schemas.microsoft.com/office/powerpoint/2010/main" val="3704983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r>
              <a:rPr lang="en-US" altLang="en-US" smtClean="0"/>
              <a:t>Les Houches 2018</a:t>
            </a:r>
            <a:endParaRPr lang="en-US" altLang="en-US"/>
          </a:p>
        </p:txBody>
      </p:sp>
      <p:sp>
        <p:nvSpPr>
          <p:cNvPr id="7" name="Slide Number Placeholder 6"/>
          <p:cNvSpPr>
            <a:spLocks noGrp="1"/>
          </p:cNvSpPr>
          <p:nvPr>
            <p:ph type="sldNum" sz="quarter" idx="12"/>
          </p:nvPr>
        </p:nvSpPr>
        <p:spPr/>
        <p:txBody>
          <a:bodyPr/>
          <a:lstStyle>
            <a:lvl1pPr>
              <a:defRPr/>
            </a:lvl1pPr>
          </a:lstStyle>
          <a:p>
            <a:fld id="{3BA6E61A-FB85-4A86-95DF-59C7AAF7CDC1}" type="slidenum">
              <a:rPr lang="en-US" altLang="en-US"/>
              <a:pPr/>
              <a:t>‹#›</a:t>
            </a:fld>
            <a:endParaRPr lang="en-US" altLang="en-US"/>
          </a:p>
        </p:txBody>
      </p:sp>
    </p:spTree>
    <p:extLst>
      <p:ext uri="{BB962C8B-B14F-4D97-AF65-F5344CB8AC3E}">
        <p14:creationId xmlns:p14="http://schemas.microsoft.com/office/powerpoint/2010/main" val="3450393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smtClean="0"/>
              <a:t>Les Houches 2018</a:t>
            </a:r>
            <a:endParaRPr lang="en-US" altLang="en-US"/>
          </a:p>
        </p:txBody>
      </p:sp>
      <p:sp>
        <p:nvSpPr>
          <p:cNvPr id="6" name="Slide Number Placeholder 5"/>
          <p:cNvSpPr>
            <a:spLocks noGrp="1"/>
          </p:cNvSpPr>
          <p:nvPr>
            <p:ph type="sldNum" sz="quarter" idx="12"/>
          </p:nvPr>
        </p:nvSpPr>
        <p:spPr/>
        <p:txBody>
          <a:bodyPr/>
          <a:lstStyle>
            <a:lvl1pPr>
              <a:defRPr/>
            </a:lvl1pPr>
          </a:lstStyle>
          <a:p>
            <a:fld id="{2F2F3B93-099D-43BC-ACA7-804D5E58C2B9}" type="slidenum">
              <a:rPr lang="en-US" altLang="en-US"/>
              <a:pPr/>
              <a:t>‹#›</a:t>
            </a:fld>
            <a:endParaRPr lang="en-US" altLang="en-US"/>
          </a:p>
        </p:txBody>
      </p:sp>
    </p:spTree>
    <p:extLst>
      <p:ext uri="{BB962C8B-B14F-4D97-AF65-F5344CB8AC3E}">
        <p14:creationId xmlns:p14="http://schemas.microsoft.com/office/powerpoint/2010/main" val="2179838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66700"/>
            <a:ext cx="2019300"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66700"/>
            <a:ext cx="5905500" cy="58293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smtClean="0"/>
              <a:t>Les Houches 2018</a:t>
            </a:r>
            <a:endParaRPr lang="en-US" altLang="en-US"/>
          </a:p>
        </p:txBody>
      </p:sp>
      <p:sp>
        <p:nvSpPr>
          <p:cNvPr id="6" name="Slide Number Placeholder 5"/>
          <p:cNvSpPr>
            <a:spLocks noGrp="1"/>
          </p:cNvSpPr>
          <p:nvPr>
            <p:ph type="sldNum" sz="quarter" idx="12"/>
          </p:nvPr>
        </p:nvSpPr>
        <p:spPr/>
        <p:txBody>
          <a:bodyPr/>
          <a:lstStyle>
            <a:lvl1pPr>
              <a:defRPr/>
            </a:lvl1pPr>
          </a:lstStyle>
          <a:p>
            <a:fld id="{13A04A47-219F-4329-86D2-8D063B2CA56A}" type="slidenum">
              <a:rPr lang="en-US" altLang="en-US"/>
              <a:pPr/>
              <a:t>‹#›</a:t>
            </a:fld>
            <a:endParaRPr lang="en-US" altLang="en-US"/>
          </a:p>
        </p:txBody>
      </p:sp>
    </p:spTree>
    <p:extLst>
      <p:ext uri="{BB962C8B-B14F-4D97-AF65-F5344CB8AC3E}">
        <p14:creationId xmlns:p14="http://schemas.microsoft.com/office/powerpoint/2010/main" val="2831119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266700"/>
            <a:ext cx="7239000" cy="5334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143000"/>
            <a:ext cx="7772400" cy="49530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r>
              <a:rPr lang="en-US" altLang="en-US" smtClean="0"/>
              <a:t>Les Houches 2018</a:t>
            </a:r>
            <a:endParaRPr lang="en-US" alt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D6EB9A0-3A6F-4B12-95C5-65444000163D}" type="slidenum">
              <a:rPr lang="en-US" altLang="en-US"/>
              <a:pPr/>
              <a:t>‹#›</a:t>
            </a:fld>
            <a:endParaRPr lang="en-US" altLang="en-US"/>
          </a:p>
        </p:txBody>
      </p:sp>
    </p:spTree>
    <p:extLst>
      <p:ext uri="{BB962C8B-B14F-4D97-AF65-F5344CB8AC3E}">
        <p14:creationId xmlns:p14="http://schemas.microsoft.com/office/powerpoint/2010/main" val="32678137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266700"/>
            <a:ext cx="72390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143000"/>
            <a:ext cx="3810000" cy="4953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4648200" y="1143000"/>
            <a:ext cx="3810000" cy="49530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altLang="en-US" smtClean="0"/>
              <a:t>Les Houches 2018</a:t>
            </a:r>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40B20CC2-7AAC-408F-A2BB-472FF0DA1070}" type="slidenum">
              <a:rPr lang="en-US" altLang="en-US"/>
              <a:pPr/>
              <a:t>‹#›</a:t>
            </a:fld>
            <a:endParaRPr lang="en-US" altLang="en-US"/>
          </a:p>
        </p:txBody>
      </p:sp>
    </p:spTree>
    <p:extLst>
      <p:ext uri="{BB962C8B-B14F-4D97-AF65-F5344CB8AC3E}">
        <p14:creationId xmlns:p14="http://schemas.microsoft.com/office/powerpoint/2010/main" val="3852937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chemeClr val="tx1"/>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Les Houches 2018</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14CDA9C-276B-4DE6-B659-C66879A7B7D9}" type="slidenum">
              <a:rPr lang="en-US" altLang="en-US"/>
              <a:pPr>
                <a:defRPr/>
              </a:pPr>
              <a:t>‹#›</a:t>
            </a:fld>
            <a:endParaRPr lang="en-US" altLang="en-US">
              <a:solidFill>
                <a:schemeClr val="tx1"/>
              </a:solidFill>
            </a:endParaRPr>
          </a:p>
        </p:txBody>
      </p:sp>
    </p:spTree>
    <p:extLst>
      <p:ext uri="{BB962C8B-B14F-4D97-AF65-F5344CB8AC3E}">
        <p14:creationId xmlns:p14="http://schemas.microsoft.com/office/powerpoint/2010/main" val="1831925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chemeClr val="tx1"/>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Les Houches 2018</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5A850EA-74BA-4D82-A8AA-3EF843F210EE}" type="slidenum">
              <a:rPr lang="en-US" altLang="en-US"/>
              <a:pPr>
                <a:defRPr/>
              </a:pPr>
              <a:t>‹#›</a:t>
            </a:fld>
            <a:endParaRPr lang="en-US" altLang="en-US">
              <a:solidFill>
                <a:schemeClr val="tx1"/>
              </a:solidFill>
            </a:endParaRPr>
          </a:p>
        </p:txBody>
      </p:sp>
    </p:spTree>
    <p:extLst>
      <p:ext uri="{BB962C8B-B14F-4D97-AF65-F5344CB8AC3E}">
        <p14:creationId xmlns:p14="http://schemas.microsoft.com/office/powerpoint/2010/main" val="2295125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chemeClr val="tx1"/>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smtClean="0"/>
              <a:t>Les Houches 2018</a:t>
            </a: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D37C38D4-D9DC-45C7-93DD-63C5CDF59214}" type="slidenum">
              <a:rPr lang="en-US" altLang="en-US"/>
              <a:pPr>
                <a:defRPr/>
              </a:pPr>
              <a:t>‹#›</a:t>
            </a:fld>
            <a:endParaRPr lang="en-US" altLang="en-US">
              <a:solidFill>
                <a:schemeClr val="tx1"/>
              </a:solidFill>
            </a:endParaRPr>
          </a:p>
        </p:txBody>
      </p:sp>
    </p:spTree>
    <p:extLst>
      <p:ext uri="{BB962C8B-B14F-4D97-AF65-F5344CB8AC3E}">
        <p14:creationId xmlns:p14="http://schemas.microsoft.com/office/powerpoint/2010/main" val="2832743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chemeClr val="tx1"/>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t>Les Houches 2018</a:t>
            </a: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C67EAF53-1157-4BDD-8309-A4CD2E58DF91}" type="slidenum">
              <a:rPr lang="en-US" altLang="en-US"/>
              <a:pPr>
                <a:defRPr/>
              </a:pPr>
              <a:t>‹#›</a:t>
            </a:fld>
            <a:endParaRPr lang="en-US" altLang="en-US">
              <a:solidFill>
                <a:schemeClr val="tx1"/>
              </a:solidFill>
            </a:endParaRPr>
          </a:p>
        </p:txBody>
      </p:sp>
    </p:spTree>
    <p:extLst>
      <p:ext uri="{BB962C8B-B14F-4D97-AF65-F5344CB8AC3E}">
        <p14:creationId xmlns:p14="http://schemas.microsoft.com/office/powerpoint/2010/main" val="2088389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chemeClr val="tx1"/>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smtClean="0"/>
              <a:t>Les Houches 2018</a:t>
            </a: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FB9D509F-4F93-4B2F-AD99-BE092994894D}" type="slidenum">
              <a:rPr lang="en-US" altLang="en-US"/>
              <a:pPr>
                <a:defRPr/>
              </a:pPr>
              <a:t>‹#›</a:t>
            </a:fld>
            <a:endParaRPr lang="en-US" altLang="en-US">
              <a:solidFill>
                <a:schemeClr val="tx1"/>
              </a:solidFill>
            </a:endParaRPr>
          </a:p>
        </p:txBody>
      </p:sp>
    </p:spTree>
    <p:extLst>
      <p:ext uri="{BB962C8B-B14F-4D97-AF65-F5344CB8AC3E}">
        <p14:creationId xmlns:p14="http://schemas.microsoft.com/office/powerpoint/2010/main" val="2034454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chemeClr val="tx1"/>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Les Houches 2018</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2A6DED0-C9BF-4A30-B77C-83027B363CE7}" type="slidenum">
              <a:rPr lang="en-US" altLang="en-US"/>
              <a:pPr>
                <a:defRPr/>
              </a:pPr>
              <a:t>‹#›</a:t>
            </a:fld>
            <a:endParaRPr lang="en-US" altLang="en-US">
              <a:solidFill>
                <a:schemeClr val="tx1"/>
              </a:solidFill>
            </a:endParaRPr>
          </a:p>
        </p:txBody>
      </p:sp>
    </p:spTree>
    <p:extLst>
      <p:ext uri="{BB962C8B-B14F-4D97-AF65-F5344CB8AC3E}">
        <p14:creationId xmlns:p14="http://schemas.microsoft.com/office/powerpoint/2010/main" val="1794526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chemeClr val="tx1"/>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Les Houches 2018</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13DF3A4-9EFB-4F43-B4F7-4BD83E26BFCB}" type="slidenum">
              <a:rPr lang="en-US" altLang="en-US"/>
              <a:pPr>
                <a:defRPr/>
              </a:pPr>
              <a:t>‹#›</a:t>
            </a:fld>
            <a:endParaRPr lang="en-US" altLang="en-US">
              <a:solidFill>
                <a:schemeClr val="tx1"/>
              </a:solidFill>
            </a:endParaRPr>
          </a:p>
        </p:txBody>
      </p:sp>
    </p:spTree>
    <p:extLst>
      <p:ext uri="{BB962C8B-B14F-4D97-AF65-F5344CB8AC3E}">
        <p14:creationId xmlns:p14="http://schemas.microsoft.com/office/powerpoint/2010/main" val="1008321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oleObject" Target="../embeddings/oleObject1.bin"/><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vmlDrawing" Target="../drawings/vmlDrawing1.v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28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524000"/>
            <a:ext cx="7772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accent2"/>
                </a:solidFill>
              </a:defRPr>
            </a:lvl1pPr>
          </a:lstStyle>
          <a:p>
            <a:pPr>
              <a:defRPr/>
            </a:pPr>
            <a:endParaRPr lang="en-US" altLang="en-US">
              <a:solidFill>
                <a:schemeClr val="tx1"/>
              </a:solidFill>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accent2"/>
                </a:solidFill>
              </a:defRPr>
            </a:lvl1pPr>
          </a:lstStyle>
          <a:p>
            <a:pPr>
              <a:defRPr/>
            </a:pPr>
            <a:r>
              <a:rPr lang="en-US" altLang="en-US" smtClean="0"/>
              <a:t>Les Houches 2018</a:t>
            </a:r>
            <a:endParaRPr lang="en-US" alt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accent2"/>
                </a:solidFill>
                <a:latin typeface="Book Antiqua" panose="02040602050305030304" pitchFamily="18" charset="0"/>
              </a:defRPr>
            </a:lvl1pPr>
          </a:lstStyle>
          <a:p>
            <a:pPr>
              <a:defRPr/>
            </a:pPr>
            <a:fld id="{8EA54F9D-4856-4E40-9943-B1E662C2B961}" type="slidenum">
              <a:rPr lang="en-US" altLang="en-US"/>
              <a:pPr>
                <a:defRPr/>
              </a:pPr>
              <a:t>‹#›</a:t>
            </a:fld>
            <a:endParaRPr lang="en-US" altLang="en-US">
              <a:solidFill>
                <a:schemeClr val="tx1"/>
              </a:solidFill>
            </a:endParaRPr>
          </a:p>
        </p:txBody>
      </p:sp>
      <p:sp>
        <p:nvSpPr>
          <p:cNvPr id="1031" name="Line 7"/>
          <p:cNvSpPr>
            <a:spLocks noChangeShapeType="1"/>
          </p:cNvSpPr>
          <p:nvPr/>
        </p:nvSpPr>
        <p:spPr bwMode="auto">
          <a:xfrm>
            <a:off x="609600" y="1447800"/>
            <a:ext cx="7924800" cy="0"/>
          </a:xfrm>
          <a:prstGeom prst="line">
            <a:avLst/>
          </a:prstGeom>
          <a:noFill/>
          <a:ln w="57150">
            <a:solidFill>
              <a:srgbClr val="FF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 name="Line 8"/>
          <p:cNvSpPr>
            <a:spLocks noChangeShapeType="1"/>
          </p:cNvSpPr>
          <p:nvPr/>
        </p:nvSpPr>
        <p:spPr bwMode="auto">
          <a:xfrm>
            <a:off x="609600" y="6172200"/>
            <a:ext cx="8001000" cy="0"/>
          </a:xfrm>
          <a:prstGeom prst="line">
            <a:avLst/>
          </a:prstGeom>
          <a:noFill/>
          <a:ln w="57150">
            <a:solidFill>
              <a:srgbClr val="FF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p:txStyles>
    <p:titleStyle>
      <a:lvl1pPr algn="ctr" rtl="0" eaLnBrk="0" fontAlgn="base" hangingPunct="0">
        <a:spcBef>
          <a:spcPct val="0"/>
        </a:spcBef>
        <a:spcAft>
          <a:spcPct val="0"/>
        </a:spcAft>
        <a:defRPr sz="4000">
          <a:solidFill>
            <a:schemeClr val="accent2"/>
          </a:solidFill>
          <a:latin typeface="+mj-lt"/>
          <a:ea typeface="+mj-ea"/>
          <a:cs typeface="+mj-cs"/>
        </a:defRPr>
      </a:lvl1pPr>
      <a:lvl2pPr algn="ctr" rtl="0" eaLnBrk="0" fontAlgn="base" hangingPunct="0">
        <a:spcBef>
          <a:spcPct val="0"/>
        </a:spcBef>
        <a:spcAft>
          <a:spcPct val="0"/>
        </a:spcAft>
        <a:defRPr sz="4000">
          <a:solidFill>
            <a:schemeClr val="accent2"/>
          </a:solidFill>
          <a:latin typeface="Book Antiqua" pitchFamily="18" charset="0"/>
        </a:defRPr>
      </a:lvl2pPr>
      <a:lvl3pPr algn="ctr" rtl="0" eaLnBrk="0" fontAlgn="base" hangingPunct="0">
        <a:spcBef>
          <a:spcPct val="0"/>
        </a:spcBef>
        <a:spcAft>
          <a:spcPct val="0"/>
        </a:spcAft>
        <a:defRPr sz="4000">
          <a:solidFill>
            <a:schemeClr val="accent2"/>
          </a:solidFill>
          <a:latin typeface="Book Antiqua" pitchFamily="18" charset="0"/>
        </a:defRPr>
      </a:lvl3pPr>
      <a:lvl4pPr algn="ctr" rtl="0" eaLnBrk="0" fontAlgn="base" hangingPunct="0">
        <a:spcBef>
          <a:spcPct val="0"/>
        </a:spcBef>
        <a:spcAft>
          <a:spcPct val="0"/>
        </a:spcAft>
        <a:defRPr sz="4000">
          <a:solidFill>
            <a:schemeClr val="accent2"/>
          </a:solidFill>
          <a:latin typeface="Book Antiqua" pitchFamily="18" charset="0"/>
        </a:defRPr>
      </a:lvl4pPr>
      <a:lvl5pPr algn="ctr" rtl="0" eaLnBrk="0" fontAlgn="base" hangingPunct="0">
        <a:spcBef>
          <a:spcPct val="0"/>
        </a:spcBef>
        <a:spcAft>
          <a:spcPct val="0"/>
        </a:spcAft>
        <a:defRPr sz="4000">
          <a:solidFill>
            <a:schemeClr val="accent2"/>
          </a:solidFill>
          <a:latin typeface="Book Antiqua" pitchFamily="18" charset="0"/>
        </a:defRPr>
      </a:lvl5pPr>
      <a:lvl6pPr marL="457200" algn="ctr" rtl="0" eaLnBrk="0" fontAlgn="base" hangingPunct="0">
        <a:spcBef>
          <a:spcPct val="0"/>
        </a:spcBef>
        <a:spcAft>
          <a:spcPct val="0"/>
        </a:spcAft>
        <a:defRPr sz="4000">
          <a:solidFill>
            <a:schemeClr val="accent2"/>
          </a:solidFill>
          <a:latin typeface="Book Antiqua" pitchFamily="18" charset="0"/>
        </a:defRPr>
      </a:lvl6pPr>
      <a:lvl7pPr marL="914400" algn="ctr" rtl="0" eaLnBrk="0" fontAlgn="base" hangingPunct="0">
        <a:spcBef>
          <a:spcPct val="0"/>
        </a:spcBef>
        <a:spcAft>
          <a:spcPct val="0"/>
        </a:spcAft>
        <a:defRPr sz="4000">
          <a:solidFill>
            <a:schemeClr val="accent2"/>
          </a:solidFill>
          <a:latin typeface="Book Antiqua" pitchFamily="18" charset="0"/>
        </a:defRPr>
      </a:lvl7pPr>
      <a:lvl8pPr marL="1371600" algn="ctr" rtl="0" eaLnBrk="0" fontAlgn="base" hangingPunct="0">
        <a:spcBef>
          <a:spcPct val="0"/>
        </a:spcBef>
        <a:spcAft>
          <a:spcPct val="0"/>
        </a:spcAft>
        <a:defRPr sz="4000">
          <a:solidFill>
            <a:schemeClr val="accent2"/>
          </a:solidFill>
          <a:latin typeface="Book Antiqua" pitchFamily="18" charset="0"/>
        </a:defRPr>
      </a:lvl8pPr>
      <a:lvl9pPr marL="1828800" algn="ctr" rtl="0" eaLnBrk="0" fontAlgn="base" hangingPunct="0">
        <a:spcBef>
          <a:spcPct val="0"/>
        </a:spcBef>
        <a:spcAft>
          <a:spcPct val="0"/>
        </a:spcAft>
        <a:defRPr sz="4000">
          <a:solidFill>
            <a:schemeClr val="accent2"/>
          </a:solidFill>
          <a:latin typeface="Book Antiqua" pitchFamily="18" charset="0"/>
        </a:defRPr>
      </a:lvl9pPr>
    </p:titleStyle>
    <p:bodyStyle>
      <a:lvl1pPr marL="342900" indent="-342900" algn="l" rtl="0" eaLnBrk="0" fontAlgn="base" hangingPunct="0">
        <a:spcBef>
          <a:spcPct val="20000"/>
        </a:spcBef>
        <a:spcAft>
          <a:spcPct val="0"/>
        </a:spcAft>
        <a:buChar char="•"/>
        <a:defRPr sz="2800">
          <a:solidFill>
            <a:srgbClr val="FF0000"/>
          </a:solidFill>
          <a:latin typeface="+mn-lt"/>
          <a:ea typeface="+mn-ea"/>
          <a:cs typeface="+mn-cs"/>
        </a:defRPr>
      </a:lvl1pPr>
      <a:lvl2pPr marL="742950" indent="-285750" algn="l" rtl="0" eaLnBrk="0" fontAlgn="base" hangingPunct="0">
        <a:spcBef>
          <a:spcPct val="20000"/>
        </a:spcBef>
        <a:spcAft>
          <a:spcPct val="0"/>
        </a:spcAft>
        <a:buChar char="–"/>
        <a:defRPr sz="2400">
          <a:solidFill>
            <a:srgbClr val="660066"/>
          </a:solidFill>
          <a:latin typeface="+mn-lt"/>
        </a:defRPr>
      </a:lvl2pPr>
      <a:lvl3pPr marL="1143000" indent="-228600" algn="l" rtl="0" eaLnBrk="0" fontAlgn="base" hangingPunct="0">
        <a:spcBef>
          <a:spcPct val="20000"/>
        </a:spcBef>
        <a:spcAft>
          <a:spcPct val="0"/>
        </a:spcAft>
        <a:buChar char="•"/>
        <a:defRPr sz="2000">
          <a:solidFill>
            <a:srgbClr val="003300"/>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defRPr sz="1400">
                <a:latin typeface="Times New Roman" panose="02020603050405020304" pitchFamily="18" charset="0"/>
              </a:defRPr>
            </a:lvl1pPr>
          </a:lstStyle>
          <a:p>
            <a:endParaRPr lang="en-US" altLang="en-US"/>
          </a:p>
        </p:txBody>
      </p:sp>
      <p:sp>
        <p:nvSpPr>
          <p:cNvPr id="3075" name="Rectangle 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a:defRPr sz="1200" b="1" i="1">
                <a:solidFill>
                  <a:srgbClr val="743199"/>
                </a:solidFill>
              </a:defRPr>
            </a:lvl1pPr>
          </a:lstStyle>
          <a:p>
            <a:r>
              <a:rPr lang="en-US" altLang="en-US" smtClean="0"/>
              <a:t>Les Houches 2018</a:t>
            </a:r>
            <a:endParaRPr lang="en-US" altLang="en-US"/>
          </a:p>
        </p:txBody>
      </p:sp>
      <p:sp>
        <p:nvSpPr>
          <p:cNvPr id="3076" name="Rectangle 4"/>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defRPr sz="800"/>
            </a:lvl1pPr>
          </a:lstStyle>
          <a:p>
            <a:fld id="{42400C2F-9854-44D4-9F20-30CA36B8963C}" type="slidenum">
              <a:rPr lang="en-US" altLang="en-US"/>
              <a:pPr/>
              <a:t>‹#›</a:t>
            </a:fld>
            <a:endParaRPr lang="en-US" altLang="en-US"/>
          </a:p>
        </p:txBody>
      </p:sp>
      <p:sp>
        <p:nvSpPr>
          <p:cNvPr id="3077" name="Rectangle 5"/>
          <p:cNvSpPr>
            <a:spLocks noGrp="1" noChangeArrowheads="1"/>
          </p:cNvSpPr>
          <p:nvPr>
            <p:ph type="body" idx="1"/>
          </p:nvPr>
        </p:nvSpPr>
        <p:spPr bwMode="auto">
          <a:xfrm>
            <a:off x="685800" y="1143000"/>
            <a:ext cx="77724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8" name="Rectangle 6"/>
          <p:cNvSpPr>
            <a:spLocks noGrp="1" noChangeArrowheads="1"/>
          </p:cNvSpPr>
          <p:nvPr>
            <p:ph type="title"/>
          </p:nvPr>
        </p:nvSpPr>
        <p:spPr bwMode="auto">
          <a:xfrm>
            <a:off x="1524000" y="266700"/>
            <a:ext cx="7239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p>
            <a:pPr lvl="0"/>
            <a:r>
              <a:rPr lang="en-US" altLang="en-US" smtClean="0"/>
              <a:t>Click to edit Master title style</a:t>
            </a:r>
          </a:p>
        </p:txBody>
      </p:sp>
      <p:sp>
        <p:nvSpPr>
          <p:cNvPr id="3079" name="Rectangle 7"/>
          <p:cNvSpPr>
            <a:spLocks noChangeArrowheads="1"/>
          </p:cNvSpPr>
          <p:nvPr/>
        </p:nvSpPr>
        <p:spPr bwMode="auto">
          <a:xfrm>
            <a:off x="762000" y="6369050"/>
            <a:ext cx="16764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r>
              <a:rPr lang="en-US" altLang="en-US" sz="800">
                <a:solidFill>
                  <a:schemeClr val="tx2"/>
                </a:solidFill>
              </a:rPr>
              <a:t>LIGO-G000335-00-D</a:t>
            </a:r>
          </a:p>
        </p:txBody>
      </p:sp>
      <p:sp>
        <p:nvSpPr>
          <p:cNvPr id="3081" name="Rectangle 9"/>
          <p:cNvSpPr>
            <a:spLocks noChangeArrowheads="1"/>
          </p:cNvSpPr>
          <p:nvPr/>
        </p:nvSpPr>
        <p:spPr bwMode="auto">
          <a:xfrm>
            <a:off x="4479925" y="318928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2" name="Rectangle 10"/>
          <p:cNvSpPr>
            <a:spLocks noChangeArrowheads="1"/>
          </p:cNvSpPr>
          <p:nvPr/>
        </p:nvSpPr>
        <p:spPr bwMode="auto">
          <a:xfrm>
            <a:off x="4479925" y="3108325"/>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3086" name="Object 14"/>
          <p:cNvGraphicFramePr>
            <a:graphicFrameLocks noChangeAspect="1"/>
          </p:cNvGraphicFramePr>
          <p:nvPr/>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1057" name="Photo Editor Photo" r:id="rId16" imgW="4409524" imgH="3219899" progId="MSPhotoEd.3">
                  <p:embed/>
                </p:oleObj>
              </mc:Choice>
              <mc:Fallback>
                <p:oleObj name="Photo Editor Photo" r:id="rId16" imgW="4409524" imgH="3219899" progId="MSPhotoEd.3">
                  <p:embed/>
                  <p:pic>
                    <p:nvPicPr>
                      <p:cNvPr id="3086" name="Object 1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90" name="Text Box 18"/>
          <p:cNvSpPr txBox="1">
            <a:spLocks noChangeArrowheads="1"/>
          </p:cNvSpPr>
          <p:nvPr userDrawn="1"/>
        </p:nvSpPr>
        <p:spPr bwMode="auto">
          <a:xfrm>
            <a:off x="3124200" y="4648200"/>
            <a:ext cx="1709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latin typeface="Times New Roman" panose="02020603050405020304" pitchFamily="18" charset="0"/>
            </a:endParaRPr>
          </a:p>
        </p:txBody>
      </p:sp>
      <p:sp>
        <p:nvSpPr>
          <p:cNvPr id="3088" name="Line 16"/>
          <p:cNvSpPr>
            <a:spLocks noChangeShapeType="1"/>
          </p:cNvSpPr>
          <p:nvPr userDrawn="1"/>
        </p:nvSpPr>
        <p:spPr bwMode="auto">
          <a:xfrm>
            <a:off x="381000" y="998538"/>
            <a:ext cx="8534400" cy="0"/>
          </a:xfrm>
          <a:prstGeom prst="line">
            <a:avLst/>
          </a:prstGeom>
          <a:noFill/>
          <a:ln w="38100">
            <a:solidFill>
              <a:srgbClr val="49933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9" name="Line 17"/>
          <p:cNvSpPr>
            <a:spLocks noChangeShapeType="1"/>
          </p:cNvSpPr>
          <p:nvPr userDrawn="1"/>
        </p:nvSpPr>
        <p:spPr bwMode="auto">
          <a:xfrm>
            <a:off x="685800" y="914400"/>
            <a:ext cx="8229600" cy="0"/>
          </a:xfrm>
          <a:prstGeom prst="line">
            <a:avLst/>
          </a:prstGeom>
          <a:noFill/>
          <a:ln w="28575">
            <a:solidFill>
              <a:srgbClr val="7431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02858452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hdr="0"/>
  <p:txStyles>
    <p:titleStyle>
      <a:lvl1pPr algn="ctr" rtl="0" eaLnBrk="0" fontAlgn="base" hangingPunct="0">
        <a:spcBef>
          <a:spcPct val="0"/>
        </a:spcBef>
        <a:spcAft>
          <a:spcPct val="0"/>
        </a:spcAft>
        <a:defRPr sz="2800" i="1" kern="1200">
          <a:solidFill>
            <a:schemeClr val="tx2"/>
          </a:solidFill>
          <a:latin typeface="+mj-lt"/>
          <a:ea typeface="+mj-ea"/>
          <a:cs typeface="+mj-cs"/>
        </a:defRPr>
      </a:lvl1pPr>
      <a:lvl2pPr algn="ctr" rtl="0" eaLnBrk="0" fontAlgn="base" hangingPunct="0">
        <a:spcBef>
          <a:spcPct val="0"/>
        </a:spcBef>
        <a:spcAft>
          <a:spcPct val="0"/>
        </a:spcAft>
        <a:defRPr sz="2800" i="1">
          <a:solidFill>
            <a:schemeClr val="tx2"/>
          </a:solidFill>
          <a:latin typeface="Helvetica" panose="020B0604020202020204" pitchFamily="34" charset="0"/>
        </a:defRPr>
      </a:lvl2pPr>
      <a:lvl3pPr algn="ctr" rtl="0" eaLnBrk="0" fontAlgn="base" hangingPunct="0">
        <a:spcBef>
          <a:spcPct val="0"/>
        </a:spcBef>
        <a:spcAft>
          <a:spcPct val="0"/>
        </a:spcAft>
        <a:defRPr sz="2800" i="1">
          <a:solidFill>
            <a:schemeClr val="tx2"/>
          </a:solidFill>
          <a:latin typeface="Helvetica" panose="020B0604020202020204" pitchFamily="34" charset="0"/>
        </a:defRPr>
      </a:lvl3pPr>
      <a:lvl4pPr algn="ctr" rtl="0" eaLnBrk="0" fontAlgn="base" hangingPunct="0">
        <a:spcBef>
          <a:spcPct val="0"/>
        </a:spcBef>
        <a:spcAft>
          <a:spcPct val="0"/>
        </a:spcAft>
        <a:defRPr sz="2800" i="1">
          <a:solidFill>
            <a:schemeClr val="tx2"/>
          </a:solidFill>
          <a:latin typeface="Helvetica" panose="020B0604020202020204" pitchFamily="34" charset="0"/>
        </a:defRPr>
      </a:lvl4pPr>
      <a:lvl5pPr algn="ctr" rtl="0" eaLnBrk="0" fontAlgn="base" hangingPunct="0">
        <a:spcBef>
          <a:spcPct val="0"/>
        </a:spcBef>
        <a:spcAft>
          <a:spcPct val="0"/>
        </a:spcAft>
        <a:defRPr sz="2800" i="1">
          <a:solidFill>
            <a:schemeClr val="tx2"/>
          </a:solidFill>
          <a:latin typeface="Helvetica" panose="020B0604020202020204" pitchFamily="34" charset="0"/>
        </a:defRPr>
      </a:lvl5pPr>
      <a:lvl6pPr marL="457200" algn="ctr" rtl="0" eaLnBrk="0" fontAlgn="base" hangingPunct="0">
        <a:spcBef>
          <a:spcPct val="0"/>
        </a:spcBef>
        <a:spcAft>
          <a:spcPct val="0"/>
        </a:spcAft>
        <a:defRPr sz="2800" i="1">
          <a:solidFill>
            <a:schemeClr val="tx2"/>
          </a:solidFill>
          <a:latin typeface="Helvetica" panose="020B0604020202020204" pitchFamily="34" charset="0"/>
        </a:defRPr>
      </a:lvl6pPr>
      <a:lvl7pPr marL="914400" algn="ctr" rtl="0" eaLnBrk="0" fontAlgn="base" hangingPunct="0">
        <a:spcBef>
          <a:spcPct val="0"/>
        </a:spcBef>
        <a:spcAft>
          <a:spcPct val="0"/>
        </a:spcAft>
        <a:defRPr sz="2800" i="1">
          <a:solidFill>
            <a:schemeClr val="tx2"/>
          </a:solidFill>
          <a:latin typeface="Helvetica" panose="020B0604020202020204" pitchFamily="34" charset="0"/>
        </a:defRPr>
      </a:lvl7pPr>
      <a:lvl8pPr marL="1371600" algn="ctr" rtl="0" eaLnBrk="0" fontAlgn="base" hangingPunct="0">
        <a:spcBef>
          <a:spcPct val="0"/>
        </a:spcBef>
        <a:spcAft>
          <a:spcPct val="0"/>
        </a:spcAft>
        <a:defRPr sz="2800" i="1">
          <a:solidFill>
            <a:schemeClr val="tx2"/>
          </a:solidFill>
          <a:latin typeface="Helvetica" panose="020B0604020202020204" pitchFamily="34" charset="0"/>
        </a:defRPr>
      </a:lvl8pPr>
      <a:lvl9pPr marL="1828800" algn="ctr" rtl="0" eaLnBrk="0" fontAlgn="base" hangingPunct="0">
        <a:spcBef>
          <a:spcPct val="0"/>
        </a:spcBef>
        <a:spcAft>
          <a:spcPct val="0"/>
        </a:spcAft>
        <a:defRPr sz="2800" i="1">
          <a:solidFill>
            <a:schemeClr val="tx2"/>
          </a:solidFill>
          <a:latin typeface="Helvetica" panose="020B0604020202020204" pitchFamily="34" charset="0"/>
        </a:defRPr>
      </a:lvl9pPr>
    </p:titleStyle>
    <p:bodyStyle>
      <a:lvl1pPr marL="342900" indent="-342900" algn="l" rtl="0" eaLnBrk="0" fontAlgn="base" hangingPunct="0">
        <a:spcBef>
          <a:spcPct val="20000"/>
        </a:spcBef>
        <a:spcAft>
          <a:spcPct val="0"/>
        </a:spcAft>
        <a:buClr>
          <a:schemeClr val="tx1"/>
        </a:buClr>
        <a:buSzPct val="75000"/>
        <a:buFont typeface="Monotype Sorts" pitchFamily="2" charset="2"/>
        <a:buChar char="l"/>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SzPct val="100000"/>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1"/>
        </a:buClr>
        <a:buSzPct val="65000"/>
        <a:buFont typeface="Monotype Sorts" pitchFamily="2" charset="2"/>
        <a:buChar char="l"/>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1"/>
        </a:buClr>
        <a:buSzPct val="10000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8.wmf"/><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9.wmf"/><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11.wmf"/><Relationship Id="rId4"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5.vml"/><Relationship Id="rId5" Type="http://schemas.openxmlformats.org/officeDocument/2006/relationships/image" Target="../media/image25.jpeg"/><Relationship Id="rId4" Type="http://schemas.openxmlformats.org/officeDocument/2006/relationships/image" Target="../media/image24.w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9.wmf"/><Relationship Id="rId4" Type="http://schemas.openxmlformats.org/officeDocument/2006/relationships/oleObject" Target="../embeddings/oleObject6.bin"/></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Date Placeholder 3"/>
          <p:cNvSpPr>
            <a:spLocks noGrp="1"/>
          </p:cNvSpPr>
          <p:nvPr>
            <p:ph type="dt" sz="quarter" idx="10"/>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1400">
              <a:solidFill>
                <a:schemeClr val="tx1"/>
              </a:solidFill>
              <a:latin typeface="Times New Roman" panose="02020603050405020304" pitchFamily="18" charset="0"/>
            </a:endParaRPr>
          </a:p>
        </p:txBody>
      </p:sp>
      <p:sp>
        <p:nvSpPr>
          <p:cNvPr id="4099" name="Footer Placeholder 4"/>
          <p:cNvSpPr>
            <a:spLocks noGrp="1"/>
          </p:cNvSpPr>
          <p:nvPr>
            <p:ph type="ftr" sz="quarter" idx="11"/>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400" smtClean="0">
                <a:solidFill>
                  <a:schemeClr val="accent2"/>
                </a:solidFill>
                <a:latin typeface="Times New Roman" panose="02020603050405020304" pitchFamily="18" charset="0"/>
              </a:rPr>
              <a:t>Les Houches 2018</a:t>
            </a:r>
            <a:endParaRPr lang="en-US" altLang="en-US" sz="1400">
              <a:solidFill>
                <a:schemeClr val="accent2"/>
              </a:solidFill>
              <a:latin typeface="Times New Roman" panose="02020603050405020304" pitchFamily="18" charset="0"/>
            </a:endParaRPr>
          </a:p>
        </p:txBody>
      </p:sp>
      <p:sp>
        <p:nvSpPr>
          <p:cNvPr id="4100" name="Slide Number Placeholder 5"/>
          <p:cNvSpPr>
            <a:spLocks noGrp="1"/>
          </p:cNvSpPr>
          <p:nvPr>
            <p:ph type="sldNum" sz="quarter" idx="12"/>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fld id="{8E336D6C-F737-4BCF-97FE-006759B7AC24}" type="slidenum">
              <a:rPr lang="en-US" altLang="en-US" sz="1400" smtClean="0">
                <a:solidFill>
                  <a:schemeClr val="accent2"/>
                </a:solidFill>
              </a:rPr>
              <a:pPr>
                <a:spcBef>
                  <a:spcPct val="0"/>
                </a:spcBef>
                <a:buFontTx/>
                <a:buNone/>
              </a:pPr>
              <a:t>1</a:t>
            </a:fld>
            <a:endParaRPr lang="en-US" altLang="en-US" sz="1400" smtClean="0">
              <a:solidFill>
                <a:schemeClr val="tx1"/>
              </a:solidFill>
            </a:endParaRPr>
          </a:p>
        </p:txBody>
      </p:sp>
      <p:sp>
        <p:nvSpPr>
          <p:cNvPr id="4101" name="Rectangle 2"/>
          <p:cNvSpPr>
            <a:spLocks noGrp="1" noChangeArrowheads="1"/>
          </p:cNvSpPr>
          <p:nvPr>
            <p:ph type="ctrTitle"/>
          </p:nvPr>
        </p:nvSpPr>
        <p:spPr>
          <a:xfrm>
            <a:off x="0" y="2286000"/>
            <a:ext cx="9144000" cy="1143000"/>
          </a:xfrm>
        </p:spPr>
        <p:txBody>
          <a:bodyPr/>
          <a:lstStyle/>
          <a:p>
            <a:r>
              <a:rPr lang="en-US" altLang="en-US" sz="4400" dirty="0" smtClean="0"/>
              <a:t>Gravitational Waves</a:t>
            </a:r>
            <a:br>
              <a:rPr lang="en-US" altLang="en-US" sz="4400" dirty="0" smtClean="0"/>
            </a:br>
            <a:r>
              <a:rPr lang="en-US" altLang="en-US" sz="4400" dirty="0" smtClean="0"/>
              <a:t>Fundamentals and Early History 5</a:t>
            </a:r>
          </a:p>
        </p:txBody>
      </p:sp>
      <p:sp>
        <p:nvSpPr>
          <p:cNvPr id="4102" name="Rectangle 3"/>
          <p:cNvSpPr>
            <a:spLocks noGrp="1" noChangeArrowheads="1"/>
          </p:cNvSpPr>
          <p:nvPr>
            <p:ph type="subTitle" idx="1"/>
          </p:nvPr>
        </p:nvSpPr>
        <p:spPr/>
        <p:txBody>
          <a:bodyPr/>
          <a:lstStyle/>
          <a:p>
            <a:r>
              <a:rPr lang="en-US" altLang="en-US" smtClean="0"/>
              <a:t>Peter Saulson</a:t>
            </a:r>
            <a:br>
              <a:rPr lang="en-US" altLang="en-US" smtClean="0"/>
            </a:br>
            <a:r>
              <a:rPr lang="en-US" altLang="en-US" sz="2000" smtClean="0"/>
              <a:t>Martin A. Pomerantz ‘37 Professor of Physics</a:t>
            </a:r>
          </a:p>
          <a:p>
            <a:r>
              <a:rPr lang="en-US" altLang="en-US" sz="2000" smtClean="0"/>
              <a:t>Syracuse University</a:t>
            </a:r>
            <a:endParaRPr lang="en-US" altLang="en-US" smtClean="0"/>
          </a:p>
        </p:txBody>
      </p:sp>
    </p:spTree>
    <p:extLst>
      <p:ext uri="{BB962C8B-B14F-4D97-AF65-F5344CB8AC3E}">
        <p14:creationId xmlns:p14="http://schemas.microsoft.com/office/powerpoint/2010/main" val="38761726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Date Placeholder 3"/>
          <p:cNvSpPr>
            <a:spLocks noGrp="1"/>
          </p:cNvSpPr>
          <p:nvPr>
            <p:ph type="dt" sz="quarter" idx="10"/>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1400" smtClean="0">
              <a:solidFill>
                <a:schemeClr val="tx1"/>
              </a:solidFill>
              <a:latin typeface="Times New Roman" panose="02020603050405020304" pitchFamily="18" charset="0"/>
            </a:endParaRPr>
          </a:p>
        </p:txBody>
      </p:sp>
      <p:sp>
        <p:nvSpPr>
          <p:cNvPr id="11267" name="Footer Placeholder 4"/>
          <p:cNvSpPr>
            <a:spLocks noGrp="1"/>
          </p:cNvSpPr>
          <p:nvPr>
            <p:ph type="ftr" sz="quarter" idx="11"/>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400" smtClean="0">
                <a:solidFill>
                  <a:schemeClr val="accent2"/>
                </a:solidFill>
                <a:latin typeface="Times New Roman" panose="02020603050405020304" pitchFamily="18" charset="0"/>
              </a:rPr>
              <a:t>Les Houches 2018</a:t>
            </a:r>
          </a:p>
        </p:txBody>
      </p:sp>
      <p:sp>
        <p:nvSpPr>
          <p:cNvPr id="6" name="Slide Number Placeholder 5"/>
          <p:cNvSpPr>
            <a:spLocks noGrp="1"/>
          </p:cNvSpPr>
          <p:nvPr>
            <p:ph type="sldNum" sz="quarter" idx="12"/>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A09BB60-1CA9-43A1-AEE0-8AEFC159C0E4}" type="slidenum">
              <a:rPr lang="en-US" altLang="en-US" sz="1400">
                <a:solidFill>
                  <a:schemeClr val="accent2"/>
                </a:solidFill>
                <a:latin typeface="Book Antiqua" panose="02040602050305030304" pitchFamily="18" charset="0"/>
              </a:rPr>
              <a:pPr/>
              <a:t>10</a:t>
            </a:fld>
            <a:endParaRPr lang="en-US" altLang="en-US" sz="1400">
              <a:latin typeface="Book Antiqua" panose="02040602050305030304" pitchFamily="18" charset="0"/>
            </a:endParaRPr>
          </a:p>
        </p:txBody>
      </p:sp>
      <p:sp>
        <p:nvSpPr>
          <p:cNvPr id="11269" name="Rectangle 2"/>
          <p:cNvSpPr>
            <a:spLocks noGrp="1" noChangeArrowheads="1"/>
          </p:cNvSpPr>
          <p:nvPr>
            <p:ph type="title"/>
          </p:nvPr>
        </p:nvSpPr>
        <p:spPr/>
        <p:txBody>
          <a:bodyPr/>
          <a:lstStyle/>
          <a:p>
            <a:r>
              <a:rPr lang="en-US" altLang="en-US" smtClean="0"/>
              <a:t>Feedback can hold the plant </a:t>
            </a:r>
            <a:br>
              <a:rPr lang="en-US" altLang="en-US" smtClean="0"/>
            </a:br>
            <a:r>
              <a:rPr lang="en-US" altLang="en-US" smtClean="0"/>
              <a:t>near a chosen operating point</a:t>
            </a:r>
          </a:p>
        </p:txBody>
      </p:sp>
      <p:sp>
        <p:nvSpPr>
          <p:cNvPr id="11270" name="Rectangle 3"/>
          <p:cNvSpPr>
            <a:spLocks noGrp="1" noChangeArrowheads="1"/>
          </p:cNvSpPr>
          <p:nvPr>
            <p:ph type="body" idx="1"/>
          </p:nvPr>
        </p:nvSpPr>
        <p:spPr/>
        <p:txBody>
          <a:bodyPr/>
          <a:lstStyle/>
          <a:p>
            <a:pPr>
              <a:buFontTx/>
              <a:buNone/>
            </a:pPr>
            <a:r>
              <a:rPr lang="en-US" altLang="en-US" smtClean="0"/>
              <a:t>Control input is zero. But disturbance inputs cause the plant output to vary.</a:t>
            </a:r>
          </a:p>
          <a:p>
            <a:pPr>
              <a:buFontTx/>
              <a:buNone/>
            </a:pPr>
            <a:r>
              <a:rPr lang="en-US" altLang="en-US" smtClean="0"/>
              <a:t>Sensor measures the fluctuating plant output.</a:t>
            </a:r>
          </a:p>
          <a:p>
            <a:pPr>
              <a:buFontTx/>
              <a:buNone/>
            </a:pPr>
            <a:r>
              <a:rPr lang="en-US" altLang="en-US" smtClean="0"/>
              <a:t>Actuator applies a force proportional to the negative of the plant output, thus holding the plant near the chosen operating point.</a:t>
            </a:r>
          </a:p>
          <a:p>
            <a:pPr>
              <a:buFontTx/>
              <a:buNone/>
            </a:pPr>
            <a:r>
              <a:rPr lang="en-US" altLang="en-US" i="1" smtClean="0"/>
              <a:t>Feedback reduces sensitivity to disturbance inputs.</a:t>
            </a:r>
            <a:endParaRPr lang="en-US" altLang="en-US" smtClean="0"/>
          </a:p>
        </p:txBody>
      </p:sp>
    </p:spTree>
    <p:extLst>
      <p:ext uri="{BB962C8B-B14F-4D97-AF65-F5344CB8AC3E}">
        <p14:creationId xmlns:p14="http://schemas.microsoft.com/office/powerpoint/2010/main" val="13223643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Date Placeholder 3"/>
          <p:cNvSpPr>
            <a:spLocks noGrp="1"/>
          </p:cNvSpPr>
          <p:nvPr>
            <p:ph type="dt" sz="quarter" idx="10"/>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1400" smtClean="0">
              <a:solidFill>
                <a:schemeClr val="tx1"/>
              </a:solidFill>
              <a:latin typeface="Times New Roman" panose="02020603050405020304" pitchFamily="18" charset="0"/>
            </a:endParaRPr>
          </a:p>
        </p:txBody>
      </p:sp>
      <p:sp>
        <p:nvSpPr>
          <p:cNvPr id="12291" name="Footer Placeholder 4"/>
          <p:cNvSpPr>
            <a:spLocks noGrp="1"/>
          </p:cNvSpPr>
          <p:nvPr>
            <p:ph type="ftr" sz="quarter" idx="11"/>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400" smtClean="0">
                <a:solidFill>
                  <a:schemeClr val="accent2"/>
                </a:solidFill>
                <a:latin typeface="Times New Roman" panose="02020603050405020304" pitchFamily="18" charset="0"/>
              </a:rPr>
              <a:t>Les Houches 2018</a:t>
            </a:r>
          </a:p>
        </p:txBody>
      </p:sp>
      <p:sp>
        <p:nvSpPr>
          <p:cNvPr id="6" name="Slide Number Placeholder 5"/>
          <p:cNvSpPr>
            <a:spLocks noGrp="1"/>
          </p:cNvSpPr>
          <p:nvPr>
            <p:ph type="sldNum" sz="quarter" idx="12"/>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4D85543-6D3E-4489-9BB1-6B5A1785A34D}" type="slidenum">
              <a:rPr lang="en-US" altLang="en-US" sz="1400">
                <a:solidFill>
                  <a:schemeClr val="accent2"/>
                </a:solidFill>
                <a:latin typeface="Book Antiqua" panose="02040602050305030304" pitchFamily="18" charset="0"/>
              </a:rPr>
              <a:pPr/>
              <a:t>11</a:t>
            </a:fld>
            <a:endParaRPr lang="en-US" altLang="en-US" sz="1400">
              <a:latin typeface="Book Antiqua" panose="02040602050305030304" pitchFamily="18" charset="0"/>
            </a:endParaRPr>
          </a:p>
        </p:txBody>
      </p:sp>
      <p:sp>
        <p:nvSpPr>
          <p:cNvPr id="12293" name="Rectangle 2"/>
          <p:cNvSpPr>
            <a:spLocks noGrp="1" noChangeArrowheads="1"/>
          </p:cNvSpPr>
          <p:nvPr>
            <p:ph type="title"/>
          </p:nvPr>
        </p:nvSpPr>
        <p:spPr/>
        <p:txBody>
          <a:bodyPr/>
          <a:lstStyle/>
          <a:p>
            <a:r>
              <a:rPr lang="en-US" altLang="en-US" smtClean="0"/>
              <a:t>Feedback can modify </a:t>
            </a:r>
            <a:br>
              <a:rPr lang="en-US" altLang="en-US" smtClean="0"/>
            </a:br>
            <a:r>
              <a:rPr lang="en-US" altLang="en-US" smtClean="0"/>
              <a:t>the dynamics of the plant</a:t>
            </a:r>
          </a:p>
        </p:txBody>
      </p:sp>
      <p:sp>
        <p:nvSpPr>
          <p:cNvPr id="12294" name="Rectangle 3"/>
          <p:cNvSpPr>
            <a:spLocks noGrp="1" noChangeArrowheads="1"/>
          </p:cNvSpPr>
          <p:nvPr>
            <p:ph type="body" idx="1"/>
          </p:nvPr>
        </p:nvSpPr>
        <p:spPr/>
        <p:txBody>
          <a:bodyPr/>
          <a:lstStyle/>
          <a:p>
            <a:pPr>
              <a:buFontTx/>
              <a:buNone/>
            </a:pPr>
            <a:r>
              <a:rPr lang="en-US" altLang="en-US" smtClean="0"/>
              <a:t>Plant responds to control inputs or to disturbance inputs.</a:t>
            </a:r>
          </a:p>
          <a:p>
            <a:pPr>
              <a:buFontTx/>
              <a:buNone/>
            </a:pPr>
            <a:r>
              <a:rPr lang="en-US" altLang="en-US" smtClean="0"/>
              <a:t>Sensor measures the response, which is modified by the compensation filter.</a:t>
            </a:r>
          </a:p>
          <a:p>
            <a:pPr>
              <a:buFontTx/>
              <a:buNone/>
            </a:pPr>
            <a:r>
              <a:rPr lang="en-US" altLang="en-US" smtClean="0"/>
              <a:t>Actuator applies a force that combines with inputs, so that the response of the plant is different than the response to external inputs alone.</a:t>
            </a:r>
          </a:p>
        </p:txBody>
      </p:sp>
    </p:spTree>
    <p:extLst>
      <p:ext uri="{BB962C8B-B14F-4D97-AF65-F5344CB8AC3E}">
        <p14:creationId xmlns:p14="http://schemas.microsoft.com/office/powerpoint/2010/main" val="12820830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2"/>
          <p:cNvSpPr>
            <a:spLocks noGrp="1"/>
          </p:cNvSpPr>
          <p:nvPr>
            <p:ph type="dt" sz="quarter" idx="10"/>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1400" smtClean="0">
              <a:solidFill>
                <a:schemeClr val="tx1"/>
              </a:solidFill>
              <a:latin typeface="Times New Roman" panose="02020603050405020304" pitchFamily="18" charset="0"/>
            </a:endParaRPr>
          </a:p>
        </p:txBody>
      </p:sp>
      <p:sp>
        <p:nvSpPr>
          <p:cNvPr id="13315" name="Footer Placeholder 3"/>
          <p:cNvSpPr>
            <a:spLocks noGrp="1"/>
          </p:cNvSpPr>
          <p:nvPr>
            <p:ph type="ftr" sz="quarter" idx="11"/>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400" smtClean="0">
                <a:solidFill>
                  <a:schemeClr val="accent2"/>
                </a:solidFill>
                <a:latin typeface="Times New Roman" panose="02020603050405020304" pitchFamily="18" charset="0"/>
              </a:rPr>
              <a:t>Les Houches 2018</a:t>
            </a:r>
          </a:p>
        </p:txBody>
      </p:sp>
      <p:sp>
        <p:nvSpPr>
          <p:cNvPr id="6" name="Slide Number Placeholder 4"/>
          <p:cNvSpPr>
            <a:spLocks noGrp="1"/>
          </p:cNvSpPr>
          <p:nvPr>
            <p:ph type="sldNum" sz="quarter" idx="12"/>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FB46454-7A25-4C83-A4B1-9C956FC3544B}" type="slidenum">
              <a:rPr lang="en-US" altLang="en-US" sz="1400">
                <a:solidFill>
                  <a:schemeClr val="accent2"/>
                </a:solidFill>
                <a:latin typeface="Book Antiqua" panose="02040602050305030304" pitchFamily="18" charset="0"/>
              </a:rPr>
              <a:pPr/>
              <a:t>12</a:t>
            </a:fld>
            <a:endParaRPr lang="en-US" altLang="en-US" sz="1400">
              <a:latin typeface="Book Antiqua" panose="02040602050305030304" pitchFamily="18" charset="0"/>
            </a:endParaRPr>
          </a:p>
        </p:txBody>
      </p:sp>
      <p:sp>
        <p:nvSpPr>
          <p:cNvPr id="13317" name="Rectangle 2"/>
          <p:cNvSpPr>
            <a:spLocks noGrp="1" noChangeArrowheads="1"/>
          </p:cNvSpPr>
          <p:nvPr>
            <p:ph type="title"/>
          </p:nvPr>
        </p:nvSpPr>
        <p:spPr/>
        <p:txBody>
          <a:bodyPr/>
          <a:lstStyle/>
          <a:p>
            <a:r>
              <a:rPr lang="en-US" altLang="en-US" smtClean="0"/>
              <a:t>Dynamics of a servo</a:t>
            </a:r>
          </a:p>
        </p:txBody>
      </p:sp>
      <p:pic>
        <p:nvPicPr>
          <p:cNvPr id="13318" name="Picture 3" descr="Genser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00200"/>
            <a:ext cx="75438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3945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ate Placeholder 3"/>
          <p:cNvSpPr>
            <a:spLocks noGrp="1"/>
          </p:cNvSpPr>
          <p:nvPr>
            <p:ph type="dt" sz="quarter" idx="10"/>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1400" smtClean="0">
              <a:solidFill>
                <a:schemeClr val="tx1"/>
              </a:solidFill>
              <a:latin typeface="Times New Roman" panose="02020603050405020304" pitchFamily="18" charset="0"/>
            </a:endParaRPr>
          </a:p>
        </p:txBody>
      </p:sp>
      <p:sp>
        <p:nvSpPr>
          <p:cNvPr id="14339" name="Footer Placeholder 4"/>
          <p:cNvSpPr>
            <a:spLocks noGrp="1"/>
          </p:cNvSpPr>
          <p:nvPr>
            <p:ph type="ftr" sz="quarter" idx="11"/>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400" smtClean="0">
                <a:solidFill>
                  <a:schemeClr val="accent2"/>
                </a:solidFill>
                <a:latin typeface="Times New Roman" panose="02020603050405020304" pitchFamily="18" charset="0"/>
              </a:rPr>
              <a:t>Les Houches 2018</a:t>
            </a:r>
          </a:p>
        </p:txBody>
      </p:sp>
      <p:sp>
        <p:nvSpPr>
          <p:cNvPr id="7" name="Slide Number Placeholder 5"/>
          <p:cNvSpPr>
            <a:spLocks noGrp="1"/>
          </p:cNvSpPr>
          <p:nvPr>
            <p:ph type="sldNum" sz="quarter" idx="12"/>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E671892-6A7A-4D96-BF9B-9DF520F7C949}" type="slidenum">
              <a:rPr lang="en-US" altLang="en-US" sz="1400">
                <a:solidFill>
                  <a:schemeClr val="accent2"/>
                </a:solidFill>
                <a:latin typeface="Book Antiqua" panose="02040602050305030304" pitchFamily="18" charset="0"/>
              </a:rPr>
              <a:pPr/>
              <a:t>13</a:t>
            </a:fld>
            <a:endParaRPr lang="en-US" altLang="en-US" sz="1400">
              <a:latin typeface="Book Antiqua" panose="02040602050305030304" pitchFamily="18" charset="0"/>
            </a:endParaRPr>
          </a:p>
        </p:txBody>
      </p:sp>
      <p:sp>
        <p:nvSpPr>
          <p:cNvPr id="14341" name="Rectangle 2"/>
          <p:cNvSpPr>
            <a:spLocks noGrp="1" noChangeArrowheads="1"/>
          </p:cNvSpPr>
          <p:nvPr>
            <p:ph type="title"/>
          </p:nvPr>
        </p:nvSpPr>
        <p:spPr/>
        <p:txBody>
          <a:bodyPr/>
          <a:lstStyle/>
          <a:p>
            <a:r>
              <a:rPr lang="en-US" altLang="en-US" smtClean="0"/>
              <a:t>Loop Transfer Function</a:t>
            </a:r>
            <a:br>
              <a:rPr lang="en-US" altLang="en-US" smtClean="0"/>
            </a:br>
            <a:r>
              <a:rPr lang="en-US" altLang="en-US" smtClean="0"/>
              <a:t>(a.k.a. loop gain)</a:t>
            </a:r>
          </a:p>
        </p:txBody>
      </p:sp>
      <p:sp>
        <p:nvSpPr>
          <p:cNvPr id="14342" name="Rectangle 3"/>
          <p:cNvSpPr>
            <a:spLocks noGrp="1" noChangeArrowheads="1"/>
          </p:cNvSpPr>
          <p:nvPr>
            <p:ph type="body" idx="1"/>
          </p:nvPr>
        </p:nvSpPr>
        <p:spPr/>
        <p:txBody>
          <a:bodyPr/>
          <a:lstStyle/>
          <a:p>
            <a:pPr>
              <a:buFontTx/>
              <a:buNone/>
            </a:pPr>
            <a:r>
              <a:rPr lang="en-US" altLang="en-US" smtClean="0"/>
              <a:t>The </a:t>
            </a:r>
            <a:r>
              <a:rPr lang="en-US" altLang="en-US" i="1" smtClean="0"/>
              <a:t>loop transfer function</a:t>
            </a:r>
            <a:r>
              <a:rPr lang="en-US" altLang="en-US" smtClean="0"/>
              <a:t> of a feedback control system is given by</a:t>
            </a:r>
          </a:p>
          <a:p>
            <a:pPr>
              <a:buFontTx/>
              <a:buNone/>
            </a:pPr>
            <a:endParaRPr lang="en-US" altLang="en-US" smtClean="0"/>
          </a:p>
          <a:p>
            <a:pPr>
              <a:buFontTx/>
              <a:buNone/>
            </a:pPr>
            <a:endParaRPr lang="en-US" altLang="en-US" smtClean="0"/>
          </a:p>
          <a:p>
            <a:pPr>
              <a:buFontTx/>
              <a:buNone/>
            </a:pPr>
            <a:r>
              <a:rPr lang="en-US" altLang="en-US" i="1" smtClean="0"/>
              <a:t>G(f)</a:t>
            </a:r>
            <a:r>
              <a:rPr lang="en-US" altLang="en-US" smtClean="0"/>
              <a:t> determines the behavior of the servo, how it modifies the performance of the plant, and also the stability of the system.</a:t>
            </a:r>
          </a:p>
        </p:txBody>
      </p:sp>
      <p:graphicFrame>
        <p:nvGraphicFramePr>
          <p:cNvPr id="14343" name="Object 4"/>
          <p:cNvGraphicFramePr>
            <a:graphicFrameLocks noChangeAspect="1"/>
          </p:cNvGraphicFramePr>
          <p:nvPr/>
        </p:nvGraphicFramePr>
        <p:xfrm>
          <a:off x="1905000" y="2590800"/>
          <a:ext cx="5105400" cy="625475"/>
        </p:xfrm>
        <a:graphic>
          <a:graphicData uri="http://schemas.openxmlformats.org/presentationml/2006/ole">
            <mc:AlternateContent xmlns:mc="http://schemas.openxmlformats.org/markup-compatibility/2006">
              <mc:Choice xmlns:v="urn:schemas-microsoft-com:vml" Requires="v">
                <p:oleObj spid="_x0000_s2081" name="Equation" r:id="rId4" imgW="1752600" imgH="215900" progId="Equation.3">
                  <p:embed/>
                </p:oleObj>
              </mc:Choice>
              <mc:Fallback>
                <p:oleObj name="Equation" r:id="rId4" imgW="1752600" imgH="215900" progId="Equation.3">
                  <p:embed/>
                  <p:pic>
                    <p:nvPicPr>
                      <p:cNvPr id="14343"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2590800"/>
                        <a:ext cx="5105400" cy="625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0062824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3"/>
          <p:cNvSpPr>
            <a:spLocks noGrp="1"/>
          </p:cNvSpPr>
          <p:nvPr>
            <p:ph type="dt" sz="quarter" idx="10"/>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1400" smtClean="0">
              <a:solidFill>
                <a:schemeClr val="tx1"/>
              </a:solidFill>
              <a:latin typeface="Times New Roman" panose="02020603050405020304" pitchFamily="18" charset="0"/>
            </a:endParaRPr>
          </a:p>
        </p:txBody>
      </p:sp>
      <p:sp>
        <p:nvSpPr>
          <p:cNvPr id="15363" name="Footer Placeholder 4"/>
          <p:cNvSpPr>
            <a:spLocks noGrp="1"/>
          </p:cNvSpPr>
          <p:nvPr>
            <p:ph type="ftr" sz="quarter" idx="11"/>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400" smtClean="0">
                <a:solidFill>
                  <a:schemeClr val="accent2"/>
                </a:solidFill>
                <a:latin typeface="Times New Roman" panose="02020603050405020304" pitchFamily="18" charset="0"/>
              </a:rPr>
              <a:t>Les Houches 2018</a:t>
            </a:r>
          </a:p>
        </p:txBody>
      </p:sp>
      <p:sp>
        <p:nvSpPr>
          <p:cNvPr id="7" name="Slide Number Placeholder 5"/>
          <p:cNvSpPr>
            <a:spLocks noGrp="1"/>
          </p:cNvSpPr>
          <p:nvPr>
            <p:ph type="sldNum" sz="quarter" idx="12"/>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A14A1CC-19F9-4C6D-B942-9669C1B5A5E7}" type="slidenum">
              <a:rPr lang="en-US" altLang="en-US" sz="1400">
                <a:solidFill>
                  <a:schemeClr val="accent2"/>
                </a:solidFill>
                <a:latin typeface="Book Antiqua" panose="02040602050305030304" pitchFamily="18" charset="0"/>
              </a:rPr>
              <a:pPr/>
              <a:t>14</a:t>
            </a:fld>
            <a:endParaRPr lang="en-US" altLang="en-US" sz="1400">
              <a:latin typeface="Book Antiqua" panose="02040602050305030304" pitchFamily="18" charset="0"/>
            </a:endParaRPr>
          </a:p>
        </p:txBody>
      </p:sp>
      <p:sp>
        <p:nvSpPr>
          <p:cNvPr id="15365" name="Rectangle 2"/>
          <p:cNvSpPr>
            <a:spLocks noGrp="1" noChangeArrowheads="1"/>
          </p:cNvSpPr>
          <p:nvPr>
            <p:ph type="title"/>
          </p:nvPr>
        </p:nvSpPr>
        <p:spPr/>
        <p:txBody>
          <a:bodyPr/>
          <a:lstStyle/>
          <a:p>
            <a:r>
              <a:rPr lang="en-US" altLang="en-US" smtClean="0"/>
              <a:t>Benefits of feedback: </a:t>
            </a:r>
            <a:br>
              <a:rPr lang="en-US" altLang="en-US" smtClean="0"/>
            </a:br>
            <a:r>
              <a:rPr lang="en-US" altLang="en-US" smtClean="0"/>
              <a:t>Closed loop transfer function</a:t>
            </a:r>
          </a:p>
        </p:txBody>
      </p:sp>
      <p:sp>
        <p:nvSpPr>
          <p:cNvPr id="15366" name="Rectangle 3"/>
          <p:cNvSpPr>
            <a:spLocks noGrp="1" noChangeArrowheads="1"/>
          </p:cNvSpPr>
          <p:nvPr>
            <p:ph type="body" idx="1"/>
          </p:nvPr>
        </p:nvSpPr>
        <p:spPr/>
        <p:txBody>
          <a:bodyPr/>
          <a:lstStyle/>
          <a:p>
            <a:pPr>
              <a:buFontTx/>
              <a:buNone/>
            </a:pPr>
            <a:r>
              <a:rPr lang="en-US" altLang="en-US" smtClean="0"/>
              <a:t>Let </a:t>
            </a:r>
            <a:r>
              <a:rPr lang="en-US" altLang="en-US" i="1" smtClean="0"/>
              <a:t>H(f)</a:t>
            </a:r>
            <a:r>
              <a:rPr lang="en-US" altLang="en-US" smtClean="0"/>
              <a:t> be a transfer function between any two points when the loop</a:t>
            </a:r>
            <a:r>
              <a:rPr lang="en-US" altLang="en-US" i="1" smtClean="0"/>
              <a:t> is not </a:t>
            </a:r>
            <a:r>
              <a:rPr lang="en-US" altLang="en-US" smtClean="0"/>
              <a:t>closed</a:t>
            </a:r>
            <a:r>
              <a:rPr lang="en-US" altLang="en-US" i="1" smtClean="0"/>
              <a:t>.</a:t>
            </a:r>
            <a:endParaRPr lang="en-US" altLang="en-US" smtClean="0"/>
          </a:p>
          <a:p>
            <a:pPr>
              <a:buFontTx/>
              <a:buNone/>
            </a:pPr>
            <a:r>
              <a:rPr lang="en-US" altLang="en-US" smtClean="0"/>
              <a:t>Let </a:t>
            </a:r>
            <a:r>
              <a:rPr lang="en-US" altLang="en-US" i="1" smtClean="0"/>
              <a:t>H</a:t>
            </a:r>
            <a:r>
              <a:rPr lang="en-US" altLang="en-US" i="1" baseline="-25000" smtClean="0"/>
              <a:t>cl</a:t>
            </a:r>
            <a:r>
              <a:rPr lang="en-US" altLang="en-US" i="1" smtClean="0"/>
              <a:t>(f)</a:t>
            </a:r>
            <a:r>
              <a:rPr lang="en-US" altLang="en-US" smtClean="0"/>
              <a:t> be the same transfer function when the loop</a:t>
            </a:r>
            <a:r>
              <a:rPr lang="en-US" altLang="en-US" i="1" smtClean="0"/>
              <a:t> is </a:t>
            </a:r>
            <a:r>
              <a:rPr lang="en-US" altLang="en-US" smtClean="0"/>
              <a:t>closed.</a:t>
            </a:r>
          </a:p>
          <a:p>
            <a:pPr>
              <a:buFontTx/>
              <a:buNone/>
            </a:pPr>
            <a:r>
              <a:rPr lang="en-US" altLang="en-US" smtClean="0"/>
              <a:t>Then</a:t>
            </a:r>
          </a:p>
          <a:p>
            <a:pPr>
              <a:buFontTx/>
              <a:buNone/>
            </a:pPr>
            <a:endParaRPr lang="en-US" altLang="en-US" smtClean="0"/>
          </a:p>
        </p:txBody>
      </p:sp>
      <p:graphicFrame>
        <p:nvGraphicFramePr>
          <p:cNvPr id="15367" name="Object 4"/>
          <p:cNvGraphicFramePr>
            <a:graphicFrameLocks noChangeAspect="1"/>
          </p:cNvGraphicFramePr>
          <p:nvPr/>
        </p:nvGraphicFramePr>
        <p:xfrm>
          <a:off x="2743200" y="4114800"/>
          <a:ext cx="3352800" cy="1201738"/>
        </p:xfrm>
        <a:graphic>
          <a:graphicData uri="http://schemas.openxmlformats.org/presentationml/2006/ole">
            <mc:AlternateContent xmlns:mc="http://schemas.openxmlformats.org/markup-compatibility/2006">
              <mc:Choice xmlns:v="urn:schemas-microsoft-com:vml" Requires="v">
                <p:oleObj spid="_x0000_s3105" name="Equation" r:id="rId4" imgW="1168400" imgH="419100" progId="Equation.3">
                  <p:embed/>
                </p:oleObj>
              </mc:Choice>
              <mc:Fallback>
                <p:oleObj name="Equation" r:id="rId4" imgW="1168400" imgH="419100" progId="Equation.3">
                  <p:embed/>
                  <p:pic>
                    <p:nvPicPr>
                      <p:cNvPr id="15367"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4114800"/>
                        <a:ext cx="3352800" cy="1201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5454358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Date Placeholder 2"/>
          <p:cNvSpPr>
            <a:spLocks noGrp="1"/>
          </p:cNvSpPr>
          <p:nvPr>
            <p:ph type="dt" sz="quarter" idx="10"/>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1400" smtClean="0">
              <a:solidFill>
                <a:schemeClr val="tx1"/>
              </a:solidFill>
              <a:latin typeface="Times New Roman" panose="02020603050405020304" pitchFamily="18" charset="0"/>
            </a:endParaRPr>
          </a:p>
        </p:txBody>
      </p:sp>
      <p:sp>
        <p:nvSpPr>
          <p:cNvPr id="16387" name="Footer Placeholder 3"/>
          <p:cNvSpPr>
            <a:spLocks noGrp="1"/>
          </p:cNvSpPr>
          <p:nvPr>
            <p:ph type="ftr" sz="quarter" idx="11"/>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400" smtClean="0">
                <a:solidFill>
                  <a:schemeClr val="accent2"/>
                </a:solidFill>
                <a:latin typeface="Times New Roman" panose="02020603050405020304" pitchFamily="18" charset="0"/>
              </a:rPr>
              <a:t>Les Houches 2018</a:t>
            </a:r>
          </a:p>
        </p:txBody>
      </p:sp>
      <p:sp>
        <p:nvSpPr>
          <p:cNvPr id="6" name="Slide Number Placeholder 4"/>
          <p:cNvSpPr>
            <a:spLocks noGrp="1"/>
          </p:cNvSpPr>
          <p:nvPr>
            <p:ph type="sldNum" sz="quarter" idx="12"/>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000F446-E11D-4871-B37C-3367590E119C}" type="slidenum">
              <a:rPr lang="en-US" altLang="en-US" sz="1400">
                <a:solidFill>
                  <a:schemeClr val="accent2"/>
                </a:solidFill>
                <a:latin typeface="Book Antiqua" panose="02040602050305030304" pitchFamily="18" charset="0"/>
              </a:rPr>
              <a:pPr/>
              <a:t>15</a:t>
            </a:fld>
            <a:endParaRPr lang="en-US" altLang="en-US" sz="1400">
              <a:latin typeface="Book Antiqua" panose="02040602050305030304" pitchFamily="18" charset="0"/>
            </a:endParaRPr>
          </a:p>
        </p:txBody>
      </p:sp>
      <p:sp>
        <p:nvSpPr>
          <p:cNvPr id="16389" name="Rectangle 2"/>
          <p:cNvSpPr>
            <a:spLocks noGrp="1" noChangeArrowheads="1"/>
          </p:cNvSpPr>
          <p:nvPr>
            <p:ph type="title"/>
          </p:nvPr>
        </p:nvSpPr>
        <p:spPr/>
        <p:txBody>
          <a:bodyPr/>
          <a:lstStyle/>
          <a:p>
            <a:r>
              <a:rPr lang="en-US" altLang="en-US" smtClean="0"/>
              <a:t>Signals in servo</a:t>
            </a:r>
          </a:p>
        </p:txBody>
      </p:sp>
      <p:pic>
        <p:nvPicPr>
          <p:cNvPr id="16390" name="Picture 3" descr="Errors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524000"/>
            <a:ext cx="5800725" cy="436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1984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2"/>
          <p:cNvSpPr>
            <a:spLocks noGrp="1"/>
          </p:cNvSpPr>
          <p:nvPr>
            <p:ph type="dt" sz="quarter" idx="10"/>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1400" smtClean="0">
              <a:solidFill>
                <a:schemeClr val="tx1"/>
              </a:solidFill>
              <a:latin typeface="Times New Roman" panose="02020603050405020304" pitchFamily="18" charset="0"/>
            </a:endParaRPr>
          </a:p>
        </p:txBody>
      </p:sp>
      <p:sp>
        <p:nvSpPr>
          <p:cNvPr id="17411" name="Footer Placeholder 3"/>
          <p:cNvSpPr>
            <a:spLocks noGrp="1"/>
          </p:cNvSpPr>
          <p:nvPr>
            <p:ph type="ftr" sz="quarter" idx="11"/>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400" smtClean="0">
                <a:solidFill>
                  <a:schemeClr val="accent2"/>
                </a:solidFill>
                <a:latin typeface="Times New Roman" panose="02020603050405020304" pitchFamily="18" charset="0"/>
              </a:rPr>
              <a:t>Les Houches 2018</a:t>
            </a:r>
          </a:p>
        </p:txBody>
      </p:sp>
      <p:sp>
        <p:nvSpPr>
          <p:cNvPr id="6" name="Slide Number Placeholder 4"/>
          <p:cNvSpPr>
            <a:spLocks noGrp="1"/>
          </p:cNvSpPr>
          <p:nvPr>
            <p:ph type="sldNum" sz="quarter" idx="12"/>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2D2DAFD-73E4-470D-8667-84BCFA5F544E}" type="slidenum">
              <a:rPr lang="en-US" altLang="en-US" sz="1400">
                <a:solidFill>
                  <a:schemeClr val="accent2"/>
                </a:solidFill>
                <a:latin typeface="Book Antiqua" panose="02040602050305030304" pitchFamily="18" charset="0"/>
              </a:rPr>
              <a:pPr/>
              <a:t>16</a:t>
            </a:fld>
            <a:endParaRPr lang="en-US" altLang="en-US" sz="1400">
              <a:latin typeface="Book Antiqua" panose="02040602050305030304" pitchFamily="18" charset="0"/>
            </a:endParaRPr>
          </a:p>
        </p:txBody>
      </p:sp>
      <p:sp>
        <p:nvSpPr>
          <p:cNvPr id="17413" name="Rectangle 2"/>
          <p:cNvSpPr>
            <a:spLocks noGrp="1" noChangeArrowheads="1"/>
          </p:cNvSpPr>
          <p:nvPr>
            <p:ph type="title"/>
          </p:nvPr>
        </p:nvSpPr>
        <p:spPr/>
        <p:txBody>
          <a:bodyPr/>
          <a:lstStyle/>
          <a:p>
            <a:r>
              <a:rPr lang="en-US" altLang="en-US" smtClean="0"/>
              <a:t>Derivation of </a:t>
            </a:r>
            <a:br>
              <a:rPr lang="en-US" altLang="en-US" smtClean="0"/>
            </a:br>
            <a:r>
              <a:rPr lang="en-US" altLang="en-US" smtClean="0"/>
              <a:t>closed loop transfer function</a:t>
            </a:r>
          </a:p>
        </p:txBody>
      </p:sp>
      <p:graphicFrame>
        <p:nvGraphicFramePr>
          <p:cNvPr id="17414" name="Object 3"/>
          <p:cNvGraphicFramePr>
            <a:graphicFrameLocks noChangeAspect="1"/>
          </p:cNvGraphicFramePr>
          <p:nvPr/>
        </p:nvGraphicFramePr>
        <p:xfrm>
          <a:off x="2133600" y="1828800"/>
          <a:ext cx="4908550" cy="3511550"/>
        </p:xfrm>
        <a:graphic>
          <a:graphicData uri="http://schemas.openxmlformats.org/presentationml/2006/ole">
            <mc:AlternateContent xmlns:mc="http://schemas.openxmlformats.org/markup-compatibility/2006">
              <mc:Choice xmlns:v="urn:schemas-microsoft-com:vml" Requires="v">
                <p:oleObj spid="_x0000_s4129" name="Equation" r:id="rId4" imgW="1739900" imgH="1244600" progId="Equation.3">
                  <p:embed/>
                </p:oleObj>
              </mc:Choice>
              <mc:Fallback>
                <p:oleObj name="Equation" r:id="rId4" imgW="1739900" imgH="1244600" progId="Equation.3">
                  <p:embed/>
                  <p:pic>
                    <p:nvPicPr>
                      <p:cNvPr id="1741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828800"/>
                        <a:ext cx="4908550" cy="3511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5960103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3"/>
          <p:cNvSpPr>
            <a:spLocks noGrp="1"/>
          </p:cNvSpPr>
          <p:nvPr>
            <p:ph type="dt" sz="quarter" idx="10"/>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1400" smtClean="0">
              <a:solidFill>
                <a:schemeClr val="tx1"/>
              </a:solidFill>
              <a:latin typeface="Times New Roman" panose="02020603050405020304" pitchFamily="18" charset="0"/>
            </a:endParaRPr>
          </a:p>
        </p:txBody>
      </p:sp>
      <p:sp>
        <p:nvSpPr>
          <p:cNvPr id="18435" name="Footer Placeholder 4"/>
          <p:cNvSpPr>
            <a:spLocks noGrp="1"/>
          </p:cNvSpPr>
          <p:nvPr>
            <p:ph type="ftr" sz="quarter" idx="11"/>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400" smtClean="0">
                <a:solidFill>
                  <a:schemeClr val="accent2"/>
                </a:solidFill>
                <a:latin typeface="Times New Roman" panose="02020603050405020304" pitchFamily="18" charset="0"/>
              </a:rPr>
              <a:t>Les Houches 2018</a:t>
            </a:r>
          </a:p>
        </p:txBody>
      </p:sp>
      <p:sp>
        <p:nvSpPr>
          <p:cNvPr id="6" name="Slide Number Placeholder 5"/>
          <p:cNvSpPr>
            <a:spLocks noGrp="1"/>
          </p:cNvSpPr>
          <p:nvPr>
            <p:ph type="sldNum" sz="quarter" idx="12"/>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CDD09F3-1B62-4E2E-9829-7BEE90FDEE5D}" type="slidenum">
              <a:rPr lang="en-US" altLang="en-US" sz="1400">
                <a:solidFill>
                  <a:schemeClr val="accent2"/>
                </a:solidFill>
                <a:latin typeface="Book Antiqua" panose="02040602050305030304" pitchFamily="18" charset="0"/>
              </a:rPr>
              <a:pPr/>
              <a:t>17</a:t>
            </a:fld>
            <a:endParaRPr lang="en-US" altLang="en-US" sz="1400">
              <a:latin typeface="Book Antiqua" panose="02040602050305030304" pitchFamily="18" charset="0"/>
            </a:endParaRPr>
          </a:p>
        </p:txBody>
      </p:sp>
      <p:sp>
        <p:nvSpPr>
          <p:cNvPr id="18437" name="Rectangle 2"/>
          <p:cNvSpPr>
            <a:spLocks noGrp="1" noChangeArrowheads="1"/>
          </p:cNvSpPr>
          <p:nvPr>
            <p:ph type="title"/>
          </p:nvPr>
        </p:nvSpPr>
        <p:spPr/>
        <p:txBody>
          <a:bodyPr/>
          <a:lstStyle/>
          <a:p>
            <a:r>
              <a:rPr lang="en-US" altLang="en-US" smtClean="0"/>
              <a:t>Benefits of feedback</a:t>
            </a:r>
          </a:p>
        </p:txBody>
      </p:sp>
      <p:sp>
        <p:nvSpPr>
          <p:cNvPr id="18438" name="Rectangle 3"/>
          <p:cNvSpPr>
            <a:spLocks noGrp="1" noChangeArrowheads="1"/>
          </p:cNvSpPr>
          <p:nvPr>
            <p:ph type="body" idx="1"/>
          </p:nvPr>
        </p:nvSpPr>
        <p:spPr/>
        <p:txBody>
          <a:bodyPr/>
          <a:lstStyle/>
          <a:p>
            <a:pPr>
              <a:buFontTx/>
              <a:buNone/>
            </a:pPr>
            <a:r>
              <a:rPr lang="en-US" altLang="en-US" smtClean="0"/>
              <a:t>Servo does a lot at frequencies where </a:t>
            </a:r>
            <a:r>
              <a:rPr lang="en-US" altLang="en-US" i="1" smtClean="0"/>
              <a:t>1+G</a:t>
            </a:r>
            <a:r>
              <a:rPr lang="en-US" altLang="en-US" smtClean="0"/>
              <a:t> is large, a little where </a:t>
            </a:r>
            <a:r>
              <a:rPr lang="en-US" altLang="en-US" i="1" smtClean="0"/>
              <a:t>1+G</a:t>
            </a:r>
            <a:r>
              <a:rPr lang="en-US" altLang="en-US" smtClean="0"/>
              <a:t> is of order unity, and almost nothing where </a:t>
            </a:r>
            <a:r>
              <a:rPr lang="en-US" altLang="en-US" i="1" smtClean="0"/>
              <a:t>G&lt;&lt;1</a:t>
            </a:r>
            <a:r>
              <a:rPr lang="en-US" altLang="en-US" smtClean="0"/>
              <a:t>.</a:t>
            </a:r>
          </a:p>
          <a:p>
            <a:pPr>
              <a:buFontTx/>
              <a:buNone/>
            </a:pPr>
            <a:r>
              <a:rPr lang="en-US" altLang="en-US" smtClean="0"/>
              <a:t>This is one reason why we say that the benefits of feedback are all encoded in the loop transfer function </a:t>
            </a:r>
            <a:r>
              <a:rPr lang="en-US" altLang="en-US" i="1" smtClean="0"/>
              <a:t>G</a:t>
            </a:r>
            <a:r>
              <a:rPr lang="en-US" altLang="en-US" smtClean="0"/>
              <a:t>.</a:t>
            </a:r>
          </a:p>
        </p:txBody>
      </p:sp>
    </p:spTree>
    <p:extLst>
      <p:ext uri="{BB962C8B-B14F-4D97-AF65-F5344CB8AC3E}">
        <p14:creationId xmlns:p14="http://schemas.microsoft.com/office/powerpoint/2010/main" val="24950064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2"/>
          <p:cNvSpPr>
            <a:spLocks noGrp="1"/>
          </p:cNvSpPr>
          <p:nvPr>
            <p:ph type="dt" sz="quarter" idx="10"/>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1400" smtClean="0">
              <a:solidFill>
                <a:schemeClr val="tx1"/>
              </a:solidFill>
              <a:latin typeface="Times New Roman" panose="02020603050405020304" pitchFamily="18" charset="0"/>
            </a:endParaRPr>
          </a:p>
        </p:txBody>
      </p:sp>
      <p:sp>
        <p:nvSpPr>
          <p:cNvPr id="19459" name="Footer Placeholder 3"/>
          <p:cNvSpPr>
            <a:spLocks noGrp="1"/>
          </p:cNvSpPr>
          <p:nvPr>
            <p:ph type="ftr" sz="quarter" idx="11"/>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400" smtClean="0">
                <a:solidFill>
                  <a:schemeClr val="accent2"/>
                </a:solidFill>
                <a:latin typeface="Times New Roman" panose="02020603050405020304" pitchFamily="18" charset="0"/>
              </a:rPr>
              <a:t>Les Houches 2018</a:t>
            </a:r>
          </a:p>
        </p:txBody>
      </p:sp>
      <p:sp>
        <p:nvSpPr>
          <p:cNvPr id="6" name="Slide Number Placeholder 4"/>
          <p:cNvSpPr>
            <a:spLocks noGrp="1"/>
          </p:cNvSpPr>
          <p:nvPr>
            <p:ph type="sldNum" sz="quarter" idx="12"/>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9D3EEA7-E6C9-4A87-BD94-0E56AE3581EA}" type="slidenum">
              <a:rPr lang="en-US" altLang="en-US" sz="1400">
                <a:solidFill>
                  <a:schemeClr val="accent2"/>
                </a:solidFill>
                <a:latin typeface="Book Antiqua" panose="02040602050305030304" pitchFamily="18" charset="0"/>
              </a:rPr>
              <a:pPr/>
              <a:t>18</a:t>
            </a:fld>
            <a:endParaRPr lang="en-US" altLang="en-US" sz="1400">
              <a:latin typeface="Book Antiqua" panose="02040602050305030304" pitchFamily="18" charset="0"/>
            </a:endParaRPr>
          </a:p>
        </p:txBody>
      </p:sp>
      <p:sp>
        <p:nvSpPr>
          <p:cNvPr id="19461" name="Rectangle 2"/>
          <p:cNvSpPr>
            <a:spLocks noGrp="1" noChangeArrowheads="1"/>
          </p:cNvSpPr>
          <p:nvPr>
            <p:ph type="title"/>
          </p:nvPr>
        </p:nvSpPr>
        <p:spPr/>
        <p:txBody>
          <a:bodyPr/>
          <a:lstStyle/>
          <a:p>
            <a:r>
              <a:rPr lang="en-US" altLang="en-US" smtClean="0"/>
              <a:t>Example: </a:t>
            </a:r>
            <a:br>
              <a:rPr lang="en-US" altLang="en-US" smtClean="0"/>
            </a:br>
            <a:r>
              <a:rPr lang="en-US" altLang="en-US" smtClean="0"/>
              <a:t>active damping of pendulum</a:t>
            </a:r>
          </a:p>
        </p:txBody>
      </p:sp>
      <p:pic>
        <p:nvPicPr>
          <p:cNvPr id="19462" name="Picture 3" descr="Actda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524000"/>
            <a:ext cx="353536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36481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2"/>
          <p:cNvSpPr>
            <a:spLocks noGrp="1"/>
          </p:cNvSpPr>
          <p:nvPr>
            <p:ph type="dt" sz="quarter" idx="10"/>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1400" smtClean="0">
              <a:solidFill>
                <a:schemeClr val="tx1"/>
              </a:solidFill>
              <a:latin typeface="Times New Roman" panose="02020603050405020304" pitchFamily="18" charset="0"/>
            </a:endParaRPr>
          </a:p>
        </p:txBody>
      </p:sp>
      <p:sp>
        <p:nvSpPr>
          <p:cNvPr id="20483" name="Footer Placeholder 3"/>
          <p:cNvSpPr>
            <a:spLocks noGrp="1"/>
          </p:cNvSpPr>
          <p:nvPr>
            <p:ph type="ftr" sz="quarter" idx="11"/>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400" smtClean="0">
                <a:solidFill>
                  <a:schemeClr val="accent2"/>
                </a:solidFill>
                <a:latin typeface="Times New Roman" panose="02020603050405020304" pitchFamily="18" charset="0"/>
              </a:rPr>
              <a:t>Les Houches 2018</a:t>
            </a:r>
          </a:p>
        </p:txBody>
      </p:sp>
      <p:sp>
        <p:nvSpPr>
          <p:cNvPr id="6" name="Slide Number Placeholder 4"/>
          <p:cNvSpPr>
            <a:spLocks noGrp="1"/>
          </p:cNvSpPr>
          <p:nvPr>
            <p:ph type="sldNum" sz="quarter" idx="12"/>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1222C9B-824D-4667-9905-7541D543B1D1}" type="slidenum">
              <a:rPr lang="en-US" altLang="en-US" sz="1400">
                <a:solidFill>
                  <a:schemeClr val="accent2"/>
                </a:solidFill>
                <a:latin typeface="Book Antiqua" panose="02040602050305030304" pitchFamily="18" charset="0"/>
              </a:rPr>
              <a:pPr/>
              <a:t>19</a:t>
            </a:fld>
            <a:endParaRPr lang="en-US" altLang="en-US" sz="1400">
              <a:latin typeface="Book Antiqua" panose="02040602050305030304" pitchFamily="18" charset="0"/>
            </a:endParaRPr>
          </a:p>
        </p:txBody>
      </p:sp>
      <p:sp>
        <p:nvSpPr>
          <p:cNvPr id="20485" name="Rectangle 2"/>
          <p:cNvSpPr>
            <a:spLocks noGrp="1" noChangeArrowheads="1"/>
          </p:cNvSpPr>
          <p:nvPr>
            <p:ph type="title"/>
          </p:nvPr>
        </p:nvSpPr>
        <p:spPr/>
        <p:txBody>
          <a:bodyPr/>
          <a:lstStyle/>
          <a:p>
            <a:r>
              <a:rPr lang="en-US" altLang="en-US" smtClean="0"/>
              <a:t>Active damping:</a:t>
            </a:r>
            <a:br>
              <a:rPr lang="en-US" altLang="en-US" smtClean="0"/>
            </a:br>
            <a:r>
              <a:rPr lang="en-US" altLang="en-US" smtClean="0"/>
              <a:t>loop transfer function</a:t>
            </a:r>
          </a:p>
        </p:txBody>
      </p:sp>
      <p:pic>
        <p:nvPicPr>
          <p:cNvPr id="20486" name="Picture 3" descr="bodeda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524000"/>
            <a:ext cx="60198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38755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ate Placeholder 3"/>
          <p:cNvSpPr>
            <a:spLocks noGrp="1"/>
          </p:cNvSpPr>
          <p:nvPr>
            <p:ph type="dt" sz="quarter" idx="10"/>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1400" smtClean="0">
              <a:solidFill>
                <a:schemeClr val="tx1"/>
              </a:solidFill>
              <a:latin typeface="Times New Roman" panose="02020603050405020304" pitchFamily="18" charset="0"/>
            </a:endParaRPr>
          </a:p>
        </p:txBody>
      </p:sp>
      <p:sp>
        <p:nvSpPr>
          <p:cNvPr id="30723" name="Footer Placeholder 4"/>
          <p:cNvSpPr>
            <a:spLocks noGrp="1"/>
          </p:cNvSpPr>
          <p:nvPr>
            <p:ph type="ftr" sz="quarter" idx="11"/>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400" smtClean="0">
                <a:solidFill>
                  <a:schemeClr val="accent2"/>
                </a:solidFill>
                <a:latin typeface="Times New Roman" panose="02020603050405020304" pitchFamily="18" charset="0"/>
              </a:rPr>
              <a:t>Les Houches 2018</a:t>
            </a:r>
          </a:p>
        </p:txBody>
      </p:sp>
      <p:sp>
        <p:nvSpPr>
          <p:cNvPr id="30724" name="Slide Number Placeholder 5"/>
          <p:cNvSpPr>
            <a:spLocks noGrp="1"/>
          </p:cNvSpPr>
          <p:nvPr>
            <p:ph type="sldNum" sz="quarter" idx="12"/>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fld id="{96C90C68-6459-4004-BC22-6033C114A08B}" type="slidenum">
              <a:rPr lang="en-US" altLang="en-US" sz="1400" smtClean="0">
                <a:solidFill>
                  <a:schemeClr val="accent2"/>
                </a:solidFill>
              </a:rPr>
              <a:pPr>
                <a:spcBef>
                  <a:spcPct val="0"/>
                </a:spcBef>
                <a:buFontTx/>
                <a:buNone/>
              </a:pPr>
              <a:t>2</a:t>
            </a:fld>
            <a:endParaRPr lang="en-US" altLang="en-US" sz="1400" smtClean="0">
              <a:solidFill>
                <a:schemeClr val="tx1"/>
              </a:solidFill>
            </a:endParaRPr>
          </a:p>
        </p:txBody>
      </p:sp>
      <p:sp>
        <p:nvSpPr>
          <p:cNvPr id="30725" name="Rectangle 2"/>
          <p:cNvSpPr>
            <a:spLocks noGrp="1" noChangeArrowheads="1"/>
          </p:cNvSpPr>
          <p:nvPr>
            <p:ph type="title"/>
          </p:nvPr>
        </p:nvSpPr>
        <p:spPr>
          <a:noFill/>
        </p:spPr>
        <p:txBody>
          <a:bodyPr lIns="92075" tIns="46038" rIns="92075" bIns="46038"/>
          <a:lstStyle/>
          <a:p>
            <a:r>
              <a:rPr lang="en-US" altLang="en-US" smtClean="0"/>
              <a:t>Gravitational wave detection is almost impossible</a:t>
            </a:r>
          </a:p>
        </p:txBody>
      </p:sp>
      <p:sp>
        <p:nvSpPr>
          <p:cNvPr id="30726" name="Rectangle 3"/>
          <p:cNvSpPr>
            <a:spLocks noGrp="1" noChangeArrowheads="1"/>
          </p:cNvSpPr>
          <p:nvPr>
            <p:ph type="body" idx="1"/>
          </p:nvPr>
        </p:nvSpPr>
        <p:spPr>
          <a:noFill/>
        </p:spPr>
        <p:txBody>
          <a:bodyPr lIns="92075" tIns="46038" rIns="92075" bIns="46038"/>
          <a:lstStyle/>
          <a:p>
            <a:pPr>
              <a:buFontTx/>
              <a:buNone/>
            </a:pPr>
            <a:r>
              <a:rPr lang="en-US" altLang="en-US" dirty="0" smtClean="0"/>
              <a:t>What is required for gravitational wave detection to succeed:</a:t>
            </a:r>
          </a:p>
          <a:p>
            <a:r>
              <a:rPr lang="en-US" altLang="en-US" dirty="0" smtClean="0"/>
              <a:t>sensitivity to signals with </a:t>
            </a:r>
            <a:r>
              <a:rPr lang="en-US" altLang="en-US" i="1" dirty="0" smtClean="0"/>
              <a:t>h</a:t>
            </a:r>
            <a:r>
              <a:rPr lang="en-US" altLang="en-US" dirty="0" smtClean="0"/>
              <a:t> ~ 10</a:t>
            </a:r>
            <a:r>
              <a:rPr lang="en-US" altLang="en-US" baseline="30000" dirty="0" smtClean="0"/>
              <a:t>-21</a:t>
            </a:r>
            <a:r>
              <a:rPr lang="en-US" altLang="en-US" dirty="0" smtClean="0"/>
              <a:t> (or better!),</a:t>
            </a:r>
          </a:p>
          <a:p>
            <a:pPr lvl="1"/>
            <a:r>
              <a:rPr lang="en-US" altLang="en-US" dirty="0" smtClean="0"/>
              <a:t>which is equivalent to  ultra-</a:t>
            </a:r>
            <a:r>
              <a:rPr lang="en-US" altLang="en-US" dirty="0" err="1" smtClean="0"/>
              <a:t>subnuclear</a:t>
            </a:r>
            <a:r>
              <a:rPr lang="en-US" altLang="en-US" dirty="0" smtClean="0"/>
              <a:t> position sensitivity, </a:t>
            </a:r>
          </a:p>
          <a:p>
            <a:r>
              <a:rPr lang="en-US" altLang="en-US" dirty="0" smtClean="0"/>
              <a:t>in the presence of much larger noise,</a:t>
            </a:r>
          </a:p>
          <a:p>
            <a:r>
              <a:rPr lang="en-US" altLang="en-US" dirty="0" smtClean="0"/>
              <a:t>using free masses (to respond to gravitational wave freely) but nevertheless having interferometer stay aligned and close enough to an operating point to give a linear response</a:t>
            </a:r>
          </a:p>
          <a:p>
            <a:pPr>
              <a:buFontTx/>
              <a:buNone/>
            </a:pPr>
            <a:endParaRPr lang="en-US" altLang="en-US" dirty="0" smtClean="0"/>
          </a:p>
        </p:txBody>
      </p:sp>
    </p:spTree>
    <p:extLst>
      <p:ext uri="{BB962C8B-B14F-4D97-AF65-F5344CB8AC3E}">
        <p14:creationId xmlns:p14="http://schemas.microsoft.com/office/powerpoint/2010/main" val="42515303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2"/>
          <p:cNvSpPr>
            <a:spLocks noGrp="1"/>
          </p:cNvSpPr>
          <p:nvPr>
            <p:ph type="dt" sz="quarter" idx="10"/>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1400" smtClean="0">
              <a:solidFill>
                <a:schemeClr val="tx1"/>
              </a:solidFill>
              <a:latin typeface="Times New Roman" panose="02020603050405020304" pitchFamily="18" charset="0"/>
            </a:endParaRPr>
          </a:p>
        </p:txBody>
      </p:sp>
      <p:sp>
        <p:nvSpPr>
          <p:cNvPr id="21507" name="Footer Placeholder 3"/>
          <p:cNvSpPr>
            <a:spLocks noGrp="1"/>
          </p:cNvSpPr>
          <p:nvPr>
            <p:ph type="ftr" sz="quarter" idx="11"/>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400" smtClean="0">
                <a:solidFill>
                  <a:schemeClr val="accent2"/>
                </a:solidFill>
                <a:latin typeface="Times New Roman" panose="02020603050405020304" pitchFamily="18" charset="0"/>
              </a:rPr>
              <a:t>Les Houches 2018</a:t>
            </a:r>
          </a:p>
        </p:txBody>
      </p:sp>
      <p:sp>
        <p:nvSpPr>
          <p:cNvPr id="6" name="Slide Number Placeholder 4"/>
          <p:cNvSpPr>
            <a:spLocks noGrp="1"/>
          </p:cNvSpPr>
          <p:nvPr>
            <p:ph type="sldNum" sz="quarter" idx="12"/>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9262CD4-26F7-43F3-B182-7C6779541CEF}" type="slidenum">
              <a:rPr lang="en-US" altLang="en-US" sz="1400">
                <a:solidFill>
                  <a:schemeClr val="accent2"/>
                </a:solidFill>
                <a:latin typeface="Book Antiqua" panose="02040602050305030304" pitchFamily="18" charset="0"/>
              </a:rPr>
              <a:pPr/>
              <a:t>20</a:t>
            </a:fld>
            <a:endParaRPr lang="en-US" altLang="en-US" sz="1400">
              <a:latin typeface="Book Antiqua" panose="02040602050305030304" pitchFamily="18" charset="0"/>
            </a:endParaRPr>
          </a:p>
        </p:txBody>
      </p:sp>
      <p:sp>
        <p:nvSpPr>
          <p:cNvPr id="21509" name="Rectangle 2"/>
          <p:cNvSpPr>
            <a:spLocks noGrp="1" noChangeArrowheads="1"/>
          </p:cNvSpPr>
          <p:nvPr>
            <p:ph type="title"/>
          </p:nvPr>
        </p:nvSpPr>
        <p:spPr/>
        <p:txBody>
          <a:bodyPr/>
          <a:lstStyle/>
          <a:p>
            <a:r>
              <a:rPr lang="en-US" altLang="en-US" smtClean="0"/>
              <a:t>Active damping: Open loop,  </a:t>
            </a:r>
            <a:br>
              <a:rPr lang="en-US" altLang="en-US" smtClean="0"/>
            </a:br>
            <a:r>
              <a:rPr lang="en-US" altLang="en-US" smtClean="0"/>
              <a:t>closed loop transfer functions</a:t>
            </a:r>
          </a:p>
        </p:txBody>
      </p:sp>
      <p:pic>
        <p:nvPicPr>
          <p:cNvPr id="21510" name="Picture 3" descr="dampc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752600"/>
            <a:ext cx="55626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3339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2"/>
          <p:cNvSpPr>
            <a:spLocks noGrp="1"/>
          </p:cNvSpPr>
          <p:nvPr>
            <p:ph type="dt" sz="quarter" idx="10"/>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1400" smtClean="0">
              <a:solidFill>
                <a:schemeClr val="tx1"/>
              </a:solidFill>
              <a:latin typeface="Times New Roman" panose="02020603050405020304" pitchFamily="18" charset="0"/>
            </a:endParaRPr>
          </a:p>
        </p:txBody>
      </p:sp>
      <p:sp>
        <p:nvSpPr>
          <p:cNvPr id="23555" name="Footer Placeholder 3"/>
          <p:cNvSpPr>
            <a:spLocks noGrp="1"/>
          </p:cNvSpPr>
          <p:nvPr>
            <p:ph type="ftr" sz="quarter" idx="11"/>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400" smtClean="0">
                <a:solidFill>
                  <a:schemeClr val="accent2"/>
                </a:solidFill>
                <a:latin typeface="Times New Roman" panose="02020603050405020304" pitchFamily="18" charset="0"/>
              </a:rPr>
              <a:t>Les Houches 2018</a:t>
            </a:r>
          </a:p>
        </p:txBody>
      </p:sp>
      <p:sp>
        <p:nvSpPr>
          <p:cNvPr id="6" name="Slide Number Placeholder 4"/>
          <p:cNvSpPr>
            <a:spLocks noGrp="1"/>
          </p:cNvSpPr>
          <p:nvPr>
            <p:ph type="sldNum" sz="quarter" idx="12"/>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1EA9B7B-A92E-407C-B6BA-B23B6ACCDCC5}" type="slidenum">
              <a:rPr lang="en-US" altLang="en-US" sz="1400">
                <a:solidFill>
                  <a:schemeClr val="accent2"/>
                </a:solidFill>
                <a:latin typeface="Book Antiqua" panose="02040602050305030304" pitchFamily="18" charset="0"/>
              </a:rPr>
              <a:pPr/>
              <a:t>21</a:t>
            </a:fld>
            <a:endParaRPr lang="en-US" altLang="en-US" sz="1400">
              <a:latin typeface="Book Antiqua" panose="02040602050305030304" pitchFamily="18" charset="0"/>
            </a:endParaRPr>
          </a:p>
        </p:txBody>
      </p:sp>
      <p:sp>
        <p:nvSpPr>
          <p:cNvPr id="23557" name="Rectangle 2"/>
          <p:cNvSpPr>
            <a:spLocks noGrp="1" noChangeArrowheads="1"/>
          </p:cNvSpPr>
          <p:nvPr>
            <p:ph type="title"/>
          </p:nvPr>
        </p:nvSpPr>
        <p:spPr/>
        <p:txBody>
          <a:bodyPr/>
          <a:lstStyle/>
          <a:p>
            <a:r>
              <a:rPr lang="en-US" altLang="en-US" smtClean="0"/>
              <a:t>Example:</a:t>
            </a:r>
            <a:br>
              <a:rPr lang="en-US" altLang="en-US" smtClean="0"/>
            </a:br>
            <a:r>
              <a:rPr lang="en-US" altLang="en-US" smtClean="0"/>
              <a:t>Active vibration isolation</a:t>
            </a:r>
          </a:p>
        </p:txBody>
      </p:sp>
      <p:pic>
        <p:nvPicPr>
          <p:cNvPr id="23558" name="Picture 3" descr="Actis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52600"/>
            <a:ext cx="7848600" cy="398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88135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altLang="en-US" smtClean="0"/>
              <a:t>aLIGO also has active isolation</a:t>
            </a:r>
          </a:p>
        </p:txBody>
      </p:sp>
      <p:sp>
        <p:nvSpPr>
          <p:cNvPr id="105475" name="Content Placeholder 2"/>
          <p:cNvSpPr>
            <a:spLocks noGrp="1"/>
          </p:cNvSpPr>
          <p:nvPr>
            <p:ph idx="1"/>
          </p:nvPr>
        </p:nvSpPr>
        <p:spPr/>
        <p:txBody>
          <a:bodyPr/>
          <a:lstStyle/>
          <a:p>
            <a:pPr marL="0" indent="0">
              <a:buFontTx/>
              <a:buNone/>
            </a:pPr>
            <a:endParaRPr lang="en-US" altLang="en-US" smtClean="0"/>
          </a:p>
        </p:txBody>
      </p:sp>
      <p:sp>
        <p:nvSpPr>
          <p:cNvPr id="105476" name="Date Placeholder 3"/>
          <p:cNvSpPr>
            <a:spLocks noGrp="1"/>
          </p:cNvSpPr>
          <p:nvPr>
            <p:ph type="dt" sz="quarter" idx="10"/>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1400" smtClean="0">
              <a:solidFill>
                <a:schemeClr val="tx1"/>
              </a:solidFill>
              <a:latin typeface="Times New Roman" panose="02020603050405020304" pitchFamily="18" charset="0"/>
            </a:endParaRPr>
          </a:p>
        </p:txBody>
      </p:sp>
      <p:sp>
        <p:nvSpPr>
          <p:cNvPr id="105477" name="Footer Placeholder 4"/>
          <p:cNvSpPr>
            <a:spLocks noGrp="1"/>
          </p:cNvSpPr>
          <p:nvPr>
            <p:ph type="ftr" sz="quarter" idx="11"/>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400" smtClean="0">
                <a:solidFill>
                  <a:schemeClr val="accent2"/>
                </a:solidFill>
                <a:latin typeface="Times New Roman" panose="02020603050405020304" pitchFamily="18" charset="0"/>
              </a:rPr>
              <a:t>Les Houches 2018</a:t>
            </a:r>
          </a:p>
        </p:txBody>
      </p:sp>
      <p:sp>
        <p:nvSpPr>
          <p:cNvPr id="105478" name="Slide Number Placeholder 5"/>
          <p:cNvSpPr>
            <a:spLocks noGrp="1"/>
          </p:cNvSpPr>
          <p:nvPr>
            <p:ph type="sldNum" sz="quarter" idx="12"/>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fld id="{54CEBA47-13F8-4802-B2C8-347BF322B5F2}" type="slidenum">
              <a:rPr lang="en-US" altLang="en-US" sz="1400" smtClean="0">
                <a:solidFill>
                  <a:schemeClr val="accent2"/>
                </a:solidFill>
              </a:rPr>
              <a:pPr>
                <a:spcBef>
                  <a:spcPct val="0"/>
                </a:spcBef>
                <a:buFontTx/>
                <a:buNone/>
              </a:pPr>
              <a:t>22</a:t>
            </a:fld>
            <a:endParaRPr lang="en-US" altLang="en-US" sz="1400" smtClean="0">
              <a:solidFill>
                <a:schemeClr val="tx1"/>
              </a:solidFill>
            </a:endParaRPr>
          </a:p>
        </p:txBody>
      </p:sp>
      <p:grpSp>
        <p:nvGrpSpPr>
          <p:cNvPr id="105479" name="Group 6"/>
          <p:cNvGrpSpPr>
            <a:grpSpLocks/>
          </p:cNvGrpSpPr>
          <p:nvPr/>
        </p:nvGrpSpPr>
        <p:grpSpPr bwMode="auto">
          <a:xfrm>
            <a:off x="1063625" y="1546225"/>
            <a:ext cx="7110413" cy="5067300"/>
            <a:chOff x="0" y="1001882"/>
            <a:chExt cx="7776378" cy="5856117"/>
          </a:xfrm>
        </p:grpSpPr>
        <p:pic>
          <p:nvPicPr>
            <p:cNvPr id="105480" name="Picture 7" descr="Sei2SusDemo_XSec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01882"/>
              <a:ext cx="7776378" cy="585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333348" y="2354000"/>
              <a:ext cx="7286774" cy="2018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24667" y="3012629"/>
              <a:ext cx="729545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05483" name="TextBox 10"/>
            <p:cNvSpPr txBox="1">
              <a:spLocks noChangeArrowheads="1"/>
            </p:cNvSpPr>
            <p:nvPr/>
          </p:nvSpPr>
          <p:spPr bwMode="auto">
            <a:xfrm>
              <a:off x="6566369" y="2430413"/>
              <a:ext cx="1166260" cy="426777"/>
            </a:xfrm>
            <a:prstGeom prst="rect">
              <a:avLst/>
            </a:prstGeom>
            <a:noFill/>
            <a:ln w="9525">
              <a:solidFill>
                <a:srgbClr val="24F01A"/>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2400">
                  <a:solidFill>
                    <a:srgbClr val="24F01A"/>
                  </a:solidFill>
                  <a:latin typeface="Times New Roman" panose="02020603050405020304" pitchFamily="18" charset="0"/>
                </a:rPr>
                <a:t>182 cm</a:t>
              </a:r>
            </a:p>
          </p:txBody>
        </p:sp>
        <p:cxnSp>
          <p:nvCxnSpPr>
            <p:cNvPr id="12" name="Straight Arrow Connector 11"/>
            <p:cNvCxnSpPr/>
            <p:nvPr/>
          </p:nvCxnSpPr>
          <p:spPr>
            <a:xfrm rot="5400000" flipH="1" flipV="1">
              <a:off x="6014889" y="2710260"/>
              <a:ext cx="684315" cy="12154"/>
            </a:xfrm>
            <a:prstGeom prst="straightConnector1">
              <a:avLst/>
            </a:prstGeom>
            <a:ln>
              <a:solidFill>
                <a:srgbClr val="24F01A"/>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5485" name="TextBox 12"/>
            <p:cNvSpPr txBox="1">
              <a:spLocks noChangeArrowheads="1"/>
            </p:cNvSpPr>
            <p:nvPr/>
          </p:nvSpPr>
          <p:spPr bwMode="auto">
            <a:xfrm>
              <a:off x="952703" y="2060709"/>
              <a:ext cx="1727882" cy="68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lgn="ctr">
                <a:spcBef>
                  <a:spcPct val="0"/>
                </a:spcBef>
                <a:buFontTx/>
                <a:buNone/>
              </a:pPr>
              <a:r>
                <a:rPr lang="en-US" altLang="en-US" sz="1600">
                  <a:solidFill>
                    <a:schemeClr val="tx1"/>
                  </a:solidFill>
                  <a:latin typeface="Times New Roman" panose="02020603050405020304" pitchFamily="18" charset="0"/>
                </a:rPr>
                <a:t>Stage 2 Actuation Plane </a:t>
              </a:r>
            </a:p>
          </p:txBody>
        </p:sp>
        <p:sp>
          <p:nvSpPr>
            <p:cNvPr id="105486" name="TextBox 13"/>
            <p:cNvSpPr txBox="1">
              <a:spLocks noChangeArrowheads="1"/>
            </p:cNvSpPr>
            <p:nvPr/>
          </p:nvSpPr>
          <p:spPr bwMode="auto">
            <a:xfrm>
              <a:off x="1008350" y="2966620"/>
              <a:ext cx="1727882" cy="68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600">
                  <a:solidFill>
                    <a:srgbClr val="FFFFFF"/>
                  </a:solidFill>
                  <a:latin typeface="Times New Roman" panose="02020603050405020304" pitchFamily="18" charset="0"/>
                </a:rPr>
                <a:t>Suspension Point</a:t>
              </a:r>
            </a:p>
          </p:txBody>
        </p:sp>
        <p:cxnSp>
          <p:nvCxnSpPr>
            <p:cNvPr id="15" name="Straight Arrow Connector 14"/>
            <p:cNvCxnSpPr/>
            <p:nvPr/>
          </p:nvCxnSpPr>
          <p:spPr>
            <a:xfrm rot="5400000" flipH="1" flipV="1">
              <a:off x="4580704" y="2059592"/>
              <a:ext cx="590749" cy="1737"/>
            </a:xfrm>
            <a:prstGeom prst="straightConnector1">
              <a:avLst/>
            </a:prstGeom>
            <a:ln w="38100">
              <a:solidFill>
                <a:schemeClr val="accent6"/>
              </a:solidFill>
              <a:tailEnd type="triangle"/>
            </a:ln>
            <a:effectLst>
              <a:outerShdw blurRad="12700" dist="25400" dir="2880000" rotWithShape="0">
                <a:schemeClr val="bg1">
                  <a:alpha val="90000"/>
                </a:schemeClr>
              </a:outerShdw>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0800000" flipV="1">
              <a:off x="4357827" y="2365008"/>
              <a:ext cx="538218" cy="9173"/>
            </a:xfrm>
            <a:prstGeom prst="straightConnector1">
              <a:avLst/>
            </a:prstGeom>
            <a:ln w="38100">
              <a:solidFill>
                <a:schemeClr val="accent6"/>
              </a:solidFill>
              <a:tailEnd type="triangle"/>
            </a:ln>
            <a:effectLst>
              <a:outerShdw blurRad="12700" dist="25400" dir="2880000" rotWithShape="0">
                <a:schemeClr val="bg1">
                  <a:alpha val="90000"/>
                </a:schemeClr>
              </a:outerShdw>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10800000" flipV="1">
              <a:off x="3708493" y="3254799"/>
              <a:ext cx="508703" cy="9174"/>
            </a:xfrm>
            <a:prstGeom prst="straightConnector1">
              <a:avLst/>
            </a:prstGeom>
            <a:ln w="34925">
              <a:solidFill>
                <a:srgbClr val="FF0000"/>
              </a:solidFill>
              <a:tailEnd type="triangle"/>
            </a:ln>
            <a:effectLst>
              <a:outerShdw blurRad="38100" dist="12700" dir="5400000" rotWithShape="0">
                <a:schemeClr val="bg1">
                  <a:alpha val="90000"/>
                </a:schemeClr>
              </a:outerShdw>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endCxn id="28" idx="1"/>
            </p:cNvCxnSpPr>
            <p:nvPr/>
          </p:nvCxnSpPr>
          <p:spPr>
            <a:xfrm>
              <a:off x="4199835" y="3263973"/>
              <a:ext cx="456616" cy="183462"/>
            </a:xfrm>
            <a:prstGeom prst="straightConnector1">
              <a:avLst/>
            </a:prstGeom>
            <a:ln w="34925">
              <a:solidFill>
                <a:srgbClr val="FF0000"/>
              </a:solidFill>
              <a:tailEnd type="triangle"/>
            </a:ln>
            <a:effectLst>
              <a:outerShdw blurRad="38100" dist="12700" dir="5400000" rotWithShape="0">
                <a:schemeClr val="bg1">
                  <a:alpha val="90000"/>
                </a:schemeClr>
              </a:outerShdw>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0800000" flipV="1">
              <a:off x="4264073" y="2363172"/>
              <a:ext cx="593776" cy="0"/>
            </a:xfrm>
            <a:prstGeom prst="straightConnector1">
              <a:avLst/>
            </a:prstGeom>
            <a:ln w="38100">
              <a:solidFill>
                <a:schemeClr val="accent6"/>
              </a:solidFill>
              <a:tailEnd type="triangle"/>
            </a:ln>
            <a:effectLst>
              <a:outerShdw blurRad="12700" dist="25400" dir="2880000" rotWithShape="0">
                <a:schemeClr val="bg1">
                  <a:alpha val="90000"/>
                </a:schemeClr>
              </a:outerShdw>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16200000" flipV="1">
              <a:off x="3925097" y="2943308"/>
              <a:ext cx="598087" cy="13889"/>
            </a:xfrm>
            <a:prstGeom prst="straightConnector1">
              <a:avLst/>
            </a:prstGeom>
            <a:ln w="34925">
              <a:solidFill>
                <a:srgbClr val="FF0000"/>
              </a:solidFill>
              <a:tailEnd type="triangle"/>
            </a:ln>
            <a:effectLst>
              <a:outerShdw blurRad="38100" dist="12700" dir="5400000" rotWithShape="0">
                <a:schemeClr val="bg1">
                  <a:alpha val="90000"/>
                </a:schemeClr>
              </a:outerShdw>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5400000">
              <a:off x="4147926" y="2536194"/>
              <a:ext cx="834753" cy="602457"/>
            </a:xfrm>
            <a:prstGeom prst="straightConnector1">
              <a:avLst/>
            </a:prstGeom>
            <a:ln>
              <a:solidFill>
                <a:srgbClr val="24F01A"/>
              </a:solidFill>
              <a:tailEnd type="arrow"/>
            </a:ln>
          </p:spPr>
          <p:style>
            <a:lnRef idx="2">
              <a:schemeClr val="accent1"/>
            </a:lnRef>
            <a:fillRef idx="0">
              <a:schemeClr val="accent1"/>
            </a:fillRef>
            <a:effectRef idx="1">
              <a:schemeClr val="accent1"/>
            </a:effectRef>
            <a:fontRef idx="minor">
              <a:schemeClr val="tx1"/>
            </a:fontRef>
          </p:style>
        </p:cxnSp>
        <p:sp>
          <p:nvSpPr>
            <p:cNvPr id="105494" name="TextBox 21"/>
            <p:cNvSpPr txBox="1">
              <a:spLocks noChangeArrowheads="1"/>
            </p:cNvSpPr>
            <p:nvPr/>
          </p:nvSpPr>
          <p:spPr bwMode="auto">
            <a:xfrm>
              <a:off x="4978143" y="3087138"/>
              <a:ext cx="2656051" cy="106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2400">
                  <a:solidFill>
                    <a:srgbClr val="24F01A"/>
                  </a:solidFill>
                  <a:latin typeface="Times New Roman" panose="02020603050405020304" pitchFamily="18" charset="0"/>
                </a:rPr>
                <a:t>(X       , Y          ) [mm]</a:t>
              </a:r>
            </a:p>
            <a:p>
              <a:pPr>
                <a:spcBef>
                  <a:spcPct val="0"/>
                </a:spcBef>
                <a:buFontTx/>
                <a:buNone/>
              </a:pPr>
              <a:r>
                <a:rPr lang="en-US" altLang="en-US" sz="2400">
                  <a:solidFill>
                    <a:srgbClr val="24F01A"/>
                  </a:solidFill>
                  <a:latin typeface="Times New Roman" panose="02020603050405020304" pitchFamily="18" charset="0"/>
                </a:rPr>
                <a:t>(+200, +426.1) ITM</a:t>
              </a:r>
            </a:p>
            <a:p>
              <a:pPr>
                <a:spcBef>
                  <a:spcPct val="0"/>
                </a:spcBef>
                <a:buFontTx/>
                <a:buNone/>
              </a:pPr>
              <a:r>
                <a:rPr lang="en-US" altLang="en-US" sz="2400">
                  <a:solidFill>
                    <a:srgbClr val="24F01A"/>
                  </a:solidFill>
                  <a:latin typeface="Times New Roman" panose="02020603050405020304" pitchFamily="18" charset="0"/>
                </a:rPr>
                <a:t>(+200 , -369.8) ETM</a:t>
              </a:r>
            </a:p>
          </p:txBody>
        </p:sp>
        <p:sp>
          <p:nvSpPr>
            <p:cNvPr id="23" name="TextBox 22"/>
            <p:cNvSpPr txBox="1"/>
            <p:nvPr/>
          </p:nvSpPr>
          <p:spPr>
            <a:xfrm>
              <a:off x="4302269" y="1983406"/>
              <a:ext cx="418421" cy="759534"/>
            </a:xfrm>
            <a:prstGeom prst="rect">
              <a:avLst/>
            </a:prstGeom>
            <a:noFill/>
            <a:ln>
              <a:noFill/>
            </a:ln>
            <a:effectLst>
              <a:outerShdw blurRad="12700" dist="12700" dir="2700000">
                <a:schemeClr val="bg1">
                  <a:alpha val="90000"/>
                </a:schemeClr>
              </a:outerShdw>
            </a:effectLst>
          </p:spPr>
          <p:txBody>
            <a:bodyPr>
              <a:spAutoFit/>
            </a:bodyPr>
            <a:lstStyle/>
            <a:p>
              <a:pPr>
                <a:defRPr/>
              </a:pPr>
              <a:r>
                <a:rPr lang="en-US">
                  <a:solidFill>
                    <a:srgbClr val="F79646"/>
                  </a:solidFill>
                </a:rPr>
                <a:t>+X</a:t>
              </a:r>
            </a:p>
          </p:txBody>
        </p:sp>
        <p:sp>
          <p:nvSpPr>
            <p:cNvPr id="24" name="TextBox 23"/>
            <p:cNvSpPr txBox="1"/>
            <p:nvPr/>
          </p:nvSpPr>
          <p:spPr>
            <a:xfrm>
              <a:off x="4408177" y="2311803"/>
              <a:ext cx="414948" cy="759534"/>
            </a:xfrm>
            <a:prstGeom prst="rect">
              <a:avLst/>
            </a:prstGeom>
            <a:noFill/>
            <a:ln>
              <a:noFill/>
            </a:ln>
            <a:effectLst>
              <a:outerShdw blurRad="12700" dist="12700" dir="2700000">
                <a:schemeClr val="bg1">
                  <a:alpha val="90000"/>
                </a:schemeClr>
              </a:outerShdw>
            </a:effectLst>
          </p:spPr>
          <p:txBody>
            <a:bodyPr>
              <a:spAutoFit/>
            </a:bodyPr>
            <a:lstStyle/>
            <a:p>
              <a:pPr>
                <a:defRPr/>
              </a:pPr>
              <a:r>
                <a:rPr lang="en-US">
                  <a:solidFill>
                    <a:srgbClr val="F79646"/>
                  </a:solidFill>
                </a:rPr>
                <a:t>+Y</a:t>
              </a:r>
            </a:p>
          </p:txBody>
        </p:sp>
        <p:sp>
          <p:nvSpPr>
            <p:cNvPr id="25" name="TextBox 24"/>
            <p:cNvSpPr txBox="1"/>
            <p:nvPr/>
          </p:nvSpPr>
          <p:spPr>
            <a:xfrm>
              <a:off x="4652979" y="1436688"/>
              <a:ext cx="408004" cy="757699"/>
            </a:xfrm>
            <a:prstGeom prst="rect">
              <a:avLst/>
            </a:prstGeom>
            <a:noFill/>
            <a:ln>
              <a:noFill/>
            </a:ln>
            <a:effectLst>
              <a:outerShdw blurRad="12700" dist="12700" dir="2700000">
                <a:schemeClr val="bg1">
                  <a:alpha val="90000"/>
                </a:schemeClr>
              </a:outerShdw>
            </a:effectLst>
          </p:spPr>
          <p:txBody>
            <a:bodyPr>
              <a:spAutoFit/>
            </a:bodyPr>
            <a:lstStyle/>
            <a:p>
              <a:pPr>
                <a:defRPr/>
              </a:pPr>
              <a:r>
                <a:rPr lang="en-US">
                  <a:solidFill>
                    <a:srgbClr val="F79646"/>
                  </a:solidFill>
                </a:rPr>
                <a:t>+Z</a:t>
              </a:r>
            </a:p>
          </p:txBody>
        </p:sp>
        <p:sp>
          <p:nvSpPr>
            <p:cNvPr id="26" name="TextBox 25"/>
            <p:cNvSpPr txBox="1"/>
            <p:nvPr/>
          </p:nvSpPr>
          <p:spPr>
            <a:xfrm>
              <a:off x="3953296" y="2284284"/>
              <a:ext cx="430574" cy="759534"/>
            </a:xfrm>
            <a:prstGeom prst="rect">
              <a:avLst/>
            </a:prstGeom>
            <a:noFill/>
            <a:ln>
              <a:noFill/>
            </a:ln>
            <a:effectLst>
              <a:outerShdw blurRad="12700" dist="12700" dir="2700000">
                <a:schemeClr val="bg1">
                  <a:alpha val="90000"/>
                </a:schemeClr>
              </a:outerShdw>
            </a:effectLst>
          </p:spPr>
          <p:txBody>
            <a:bodyPr>
              <a:spAutoFit/>
            </a:bodyPr>
            <a:lstStyle/>
            <a:p>
              <a:pPr>
                <a:defRPr/>
              </a:pPr>
              <a:r>
                <a:rPr lang="en-US">
                  <a:solidFill>
                    <a:srgbClr val="FF0000"/>
                  </a:solidFill>
                </a:rPr>
                <a:t>+V</a:t>
              </a:r>
            </a:p>
          </p:txBody>
        </p:sp>
        <p:sp>
          <p:nvSpPr>
            <p:cNvPr id="27" name="TextBox 26"/>
            <p:cNvSpPr txBox="1"/>
            <p:nvPr/>
          </p:nvSpPr>
          <p:spPr>
            <a:xfrm>
              <a:off x="3336950" y="3069503"/>
              <a:ext cx="401060" cy="757699"/>
            </a:xfrm>
            <a:prstGeom prst="rect">
              <a:avLst/>
            </a:prstGeom>
            <a:noFill/>
            <a:ln>
              <a:noFill/>
            </a:ln>
            <a:effectLst>
              <a:outerShdw blurRad="12700" dist="12700" dir="2700000">
                <a:schemeClr val="bg1">
                  <a:alpha val="90000"/>
                </a:schemeClr>
              </a:outerShdw>
            </a:effectLst>
          </p:spPr>
          <p:txBody>
            <a:bodyPr>
              <a:spAutoFit/>
            </a:bodyPr>
            <a:lstStyle/>
            <a:p>
              <a:pPr>
                <a:defRPr/>
              </a:pPr>
              <a:r>
                <a:rPr lang="en-US">
                  <a:solidFill>
                    <a:srgbClr val="FF0000"/>
                  </a:solidFill>
                </a:rPr>
                <a:t>+L</a:t>
              </a:r>
            </a:p>
          </p:txBody>
        </p:sp>
        <p:sp>
          <p:nvSpPr>
            <p:cNvPr id="28" name="TextBox 27"/>
            <p:cNvSpPr txBox="1"/>
            <p:nvPr/>
          </p:nvSpPr>
          <p:spPr>
            <a:xfrm>
              <a:off x="4656451" y="3069503"/>
              <a:ext cx="414949" cy="757699"/>
            </a:xfrm>
            <a:prstGeom prst="rect">
              <a:avLst/>
            </a:prstGeom>
            <a:noFill/>
            <a:ln>
              <a:noFill/>
            </a:ln>
            <a:effectLst>
              <a:outerShdw blurRad="12700" dist="12700" dir="2700000">
                <a:schemeClr val="bg1">
                  <a:alpha val="90000"/>
                </a:schemeClr>
              </a:outerShdw>
            </a:effectLst>
          </p:spPr>
          <p:txBody>
            <a:bodyPr>
              <a:spAutoFit/>
            </a:bodyPr>
            <a:lstStyle/>
            <a:p>
              <a:pPr>
                <a:defRPr/>
              </a:pPr>
              <a:r>
                <a:rPr lang="en-US">
                  <a:solidFill>
                    <a:srgbClr val="FF0000"/>
                  </a:solidFill>
                </a:rPr>
                <a:t>+T</a:t>
              </a:r>
            </a:p>
          </p:txBody>
        </p:sp>
        <p:sp>
          <p:nvSpPr>
            <p:cNvPr id="105501" name="TextBox 28"/>
            <p:cNvSpPr txBox="1">
              <a:spLocks noChangeArrowheads="1"/>
            </p:cNvSpPr>
            <p:nvPr/>
          </p:nvSpPr>
          <p:spPr bwMode="auto">
            <a:xfrm>
              <a:off x="1179260" y="2572052"/>
              <a:ext cx="1727882" cy="39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600">
                  <a:solidFill>
                    <a:srgbClr val="05A188"/>
                  </a:solidFill>
                  <a:latin typeface="Times New Roman" panose="02020603050405020304" pitchFamily="18" charset="0"/>
                </a:rPr>
                <a:t>Optical Table</a:t>
              </a:r>
            </a:p>
          </p:txBody>
        </p:sp>
      </p:grpSp>
    </p:spTree>
    <p:extLst>
      <p:ext uri="{BB962C8B-B14F-4D97-AF65-F5344CB8AC3E}">
        <p14:creationId xmlns:p14="http://schemas.microsoft.com/office/powerpoint/2010/main" val="16748153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24" y="53473"/>
            <a:ext cx="9132176" cy="6194927"/>
          </a:xfrm>
        </p:spPr>
      </p:pic>
      <p:sp>
        <p:nvSpPr>
          <p:cNvPr id="4" name="Date Placeholder 3"/>
          <p:cNvSpPr>
            <a:spLocks noGrp="1"/>
          </p:cNvSpPr>
          <p:nvPr>
            <p:ph type="dt" sz="half" idx="10"/>
          </p:nvPr>
        </p:nvSpPr>
        <p:spPr/>
        <p:txBody>
          <a:bodyPr/>
          <a:lstStyle/>
          <a:p>
            <a:pPr>
              <a:defRPr/>
            </a:pPr>
            <a:endParaRPr lang="en-US" altLang="en-US">
              <a:solidFill>
                <a:schemeClr val="tx1"/>
              </a:solidFill>
            </a:endParaRPr>
          </a:p>
        </p:txBody>
      </p:sp>
      <p:sp>
        <p:nvSpPr>
          <p:cNvPr id="5" name="Footer Placeholder 4"/>
          <p:cNvSpPr>
            <a:spLocks noGrp="1"/>
          </p:cNvSpPr>
          <p:nvPr>
            <p:ph type="ftr" sz="quarter" idx="11"/>
          </p:nvPr>
        </p:nvSpPr>
        <p:spPr/>
        <p:txBody>
          <a:bodyPr/>
          <a:lstStyle/>
          <a:p>
            <a:pPr>
              <a:defRPr/>
            </a:pPr>
            <a:r>
              <a:rPr lang="en-US" altLang="en-US" smtClean="0"/>
              <a:t>Les Houches 2018</a:t>
            </a:r>
            <a:endParaRPr lang="en-US" altLang="en-US"/>
          </a:p>
        </p:txBody>
      </p:sp>
      <p:sp>
        <p:nvSpPr>
          <p:cNvPr id="6" name="Slide Number Placeholder 5"/>
          <p:cNvSpPr>
            <a:spLocks noGrp="1"/>
          </p:cNvSpPr>
          <p:nvPr>
            <p:ph type="sldNum" sz="quarter" idx="12"/>
          </p:nvPr>
        </p:nvSpPr>
        <p:spPr/>
        <p:txBody>
          <a:bodyPr/>
          <a:lstStyle/>
          <a:p>
            <a:pPr>
              <a:defRPr/>
            </a:pPr>
            <a:fld id="{E34A8457-36DD-4CE0-8B55-F4B0C5CBD488}" type="slidenum">
              <a:rPr lang="en-US" altLang="en-US" smtClean="0"/>
              <a:pPr>
                <a:defRPr/>
              </a:pPr>
              <a:t>23</a:t>
            </a:fld>
            <a:endParaRPr lang="en-US" altLang="en-US">
              <a:solidFill>
                <a:schemeClr val="tx1"/>
              </a:solidFill>
            </a:endParaRPr>
          </a:p>
        </p:txBody>
      </p:sp>
    </p:spTree>
    <p:extLst>
      <p:ext uri="{BB962C8B-B14F-4D97-AF65-F5344CB8AC3E}">
        <p14:creationId xmlns:p14="http://schemas.microsoft.com/office/powerpoint/2010/main" val="1103533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2"/>
          <p:cNvSpPr>
            <a:spLocks noGrp="1"/>
          </p:cNvSpPr>
          <p:nvPr>
            <p:ph type="dt" sz="quarter" idx="10"/>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1400" smtClean="0">
              <a:solidFill>
                <a:schemeClr val="tx1"/>
              </a:solidFill>
              <a:latin typeface="Times New Roman" panose="02020603050405020304" pitchFamily="18" charset="0"/>
            </a:endParaRPr>
          </a:p>
        </p:txBody>
      </p:sp>
      <p:sp>
        <p:nvSpPr>
          <p:cNvPr id="22531" name="Footer Placeholder 3"/>
          <p:cNvSpPr>
            <a:spLocks noGrp="1"/>
          </p:cNvSpPr>
          <p:nvPr>
            <p:ph type="ftr" sz="quarter" idx="11"/>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400" smtClean="0">
                <a:solidFill>
                  <a:schemeClr val="accent2"/>
                </a:solidFill>
                <a:latin typeface="Times New Roman" panose="02020603050405020304" pitchFamily="18" charset="0"/>
              </a:rPr>
              <a:t>Les Houches 2018</a:t>
            </a:r>
          </a:p>
        </p:txBody>
      </p:sp>
      <p:sp>
        <p:nvSpPr>
          <p:cNvPr id="6" name="Slide Number Placeholder 4"/>
          <p:cNvSpPr>
            <a:spLocks noGrp="1"/>
          </p:cNvSpPr>
          <p:nvPr>
            <p:ph type="sldNum" sz="quarter" idx="12"/>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888EA2-A82E-4B36-B60B-A9F612B3EFAA}" type="slidenum">
              <a:rPr lang="en-US" altLang="en-US" sz="1400">
                <a:solidFill>
                  <a:schemeClr val="accent2"/>
                </a:solidFill>
                <a:latin typeface="Book Antiqua" panose="02040602050305030304" pitchFamily="18" charset="0"/>
              </a:rPr>
              <a:pPr/>
              <a:t>24</a:t>
            </a:fld>
            <a:endParaRPr lang="en-US" altLang="en-US" sz="1400">
              <a:latin typeface="Book Antiqua" panose="02040602050305030304" pitchFamily="18" charset="0"/>
            </a:endParaRPr>
          </a:p>
        </p:txBody>
      </p:sp>
      <p:sp>
        <p:nvSpPr>
          <p:cNvPr id="22533" name="Rectangle 2"/>
          <p:cNvSpPr>
            <a:spLocks noGrp="1" noChangeArrowheads="1"/>
          </p:cNvSpPr>
          <p:nvPr>
            <p:ph type="title"/>
          </p:nvPr>
        </p:nvSpPr>
        <p:spPr/>
        <p:txBody>
          <a:bodyPr/>
          <a:lstStyle/>
          <a:p>
            <a:r>
              <a:rPr lang="en-US" altLang="en-US" dirty="0" smtClean="0"/>
              <a:t>Example</a:t>
            </a:r>
            <a:r>
              <a:rPr lang="en-US" altLang="en-US" dirty="0" smtClean="0"/>
              <a:t>: Pound-Drever-Hall locking of a resonant cavity</a:t>
            </a:r>
            <a:endParaRPr lang="en-US" altLang="en-US" dirty="0" smtClean="0"/>
          </a:p>
        </p:txBody>
      </p:sp>
      <p:pic>
        <p:nvPicPr>
          <p:cNvPr id="22534" name="Picture 3" descr="Reflock_ta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76400"/>
            <a:ext cx="723900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90276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r>
              <a:rPr lang="en-US" sz="3200" dirty="0"/>
              <a:t>O</a:t>
            </a:r>
            <a:r>
              <a:rPr lang="en-US" sz="3200" dirty="0" smtClean="0"/>
              <a:t>n resonance we get a </a:t>
            </a:r>
            <a:r>
              <a:rPr lang="en-US" sz="3200" u="sng" dirty="0" smtClean="0"/>
              <a:t>very</a:t>
            </a:r>
            <a:r>
              <a:rPr lang="en-US" sz="3200" dirty="0" smtClean="0"/>
              <a:t> steep dependence of reflected light phase on cavity length</a:t>
            </a:r>
            <a:endParaRPr lang="en-US" sz="3200"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2608" y="1600200"/>
            <a:ext cx="6036472" cy="4495800"/>
          </a:xfrm>
        </p:spPr>
      </p:pic>
      <p:sp>
        <p:nvSpPr>
          <p:cNvPr id="4" name="Date Placeholder 3"/>
          <p:cNvSpPr>
            <a:spLocks noGrp="1"/>
          </p:cNvSpPr>
          <p:nvPr>
            <p:ph type="dt" sz="half" idx="10"/>
          </p:nvPr>
        </p:nvSpPr>
        <p:spPr/>
        <p:txBody>
          <a:bodyPr/>
          <a:lstStyle/>
          <a:p>
            <a:pPr>
              <a:defRPr/>
            </a:pPr>
            <a:endParaRPr lang="en-US" altLang="en-US">
              <a:solidFill>
                <a:schemeClr val="tx1"/>
              </a:solidFill>
            </a:endParaRPr>
          </a:p>
        </p:txBody>
      </p:sp>
      <p:sp>
        <p:nvSpPr>
          <p:cNvPr id="5" name="Footer Placeholder 4"/>
          <p:cNvSpPr>
            <a:spLocks noGrp="1"/>
          </p:cNvSpPr>
          <p:nvPr>
            <p:ph type="ftr" sz="quarter" idx="11"/>
          </p:nvPr>
        </p:nvSpPr>
        <p:spPr/>
        <p:txBody>
          <a:bodyPr/>
          <a:lstStyle/>
          <a:p>
            <a:pPr>
              <a:defRPr/>
            </a:pPr>
            <a:r>
              <a:rPr lang="en-US" altLang="en-US" smtClean="0"/>
              <a:t>Les Houches 2018</a:t>
            </a:r>
            <a:endParaRPr lang="en-US" altLang="en-US"/>
          </a:p>
        </p:txBody>
      </p:sp>
      <p:sp>
        <p:nvSpPr>
          <p:cNvPr id="6" name="Slide Number Placeholder 5"/>
          <p:cNvSpPr>
            <a:spLocks noGrp="1"/>
          </p:cNvSpPr>
          <p:nvPr>
            <p:ph type="sldNum" sz="quarter" idx="12"/>
          </p:nvPr>
        </p:nvSpPr>
        <p:spPr/>
        <p:txBody>
          <a:bodyPr/>
          <a:lstStyle/>
          <a:p>
            <a:pPr>
              <a:defRPr/>
            </a:pPr>
            <a:fld id="{EB742F5B-38B4-474D-8DBA-707AD931DE06}" type="slidenum">
              <a:rPr lang="en-US" altLang="en-US" smtClean="0"/>
              <a:pPr>
                <a:defRPr/>
              </a:pPr>
              <a:t>25</a:t>
            </a:fld>
            <a:endParaRPr lang="en-US" altLang="en-US">
              <a:solidFill>
                <a:schemeClr val="tx1"/>
              </a:solidFill>
            </a:endParaRPr>
          </a:p>
        </p:txBody>
      </p:sp>
    </p:spTree>
    <p:extLst>
      <p:ext uri="{BB962C8B-B14F-4D97-AF65-F5344CB8AC3E}">
        <p14:creationId xmlns:p14="http://schemas.microsoft.com/office/powerpoint/2010/main" val="40918799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GW ifo needs mirrors to be free! Must lock multiple F-P cavities. </a:t>
            </a:r>
            <a:endParaRPr lang="en-US" dirty="0"/>
          </a:p>
        </p:txBody>
      </p:sp>
      <p:sp>
        <p:nvSpPr>
          <p:cNvPr id="3" name="Date Placeholder 2"/>
          <p:cNvSpPr>
            <a:spLocks noGrp="1"/>
          </p:cNvSpPr>
          <p:nvPr>
            <p:ph type="dt" sz="half" idx="10"/>
          </p:nvPr>
        </p:nvSpPr>
        <p:spPr/>
        <p:txBody>
          <a:bodyPr/>
          <a:lstStyle/>
          <a:p>
            <a:pPr>
              <a:defRPr/>
            </a:pPr>
            <a:endParaRPr lang="en-US" altLang="en-US">
              <a:solidFill>
                <a:schemeClr val="tx1"/>
              </a:solidFill>
            </a:endParaRPr>
          </a:p>
        </p:txBody>
      </p:sp>
      <p:sp>
        <p:nvSpPr>
          <p:cNvPr id="4" name="Footer Placeholder 3"/>
          <p:cNvSpPr>
            <a:spLocks noGrp="1"/>
          </p:cNvSpPr>
          <p:nvPr>
            <p:ph type="ftr" sz="quarter" idx="11"/>
          </p:nvPr>
        </p:nvSpPr>
        <p:spPr/>
        <p:txBody>
          <a:bodyPr/>
          <a:lstStyle/>
          <a:p>
            <a:pPr>
              <a:defRPr/>
            </a:pPr>
            <a:r>
              <a:rPr lang="en-US" altLang="en-US" smtClean="0"/>
              <a:t>Les Houches 2018</a:t>
            </a:r>
            <a:endParaRPr lang="en-US" altLang="en-US"/>
          </a:p>
        </p:txBody>
      </p:sp>
      <p:sp>
        <p:nvSpPr>
          <p:cNvPr id="5" name="Slide Number Placeholder 4"/>
          <p:cNvSpPr>
            <a:spLocks noGrp="1"/>
          </p:cNvSpPr>
          <p:nvPr>
            <p:ph type="sldNum" sz="quarter" idx="12"/>
          </p:nvPr>
        </p:nvSpPr>
        <p:spPr/>
        <p:txBody>
          <a:bodyPr/>
          <a:lstStyle/>
          <a:p>
            <a:pPr>
              <a:defRPr/>
            </a:pPr>
            <a:fld id="{C67EAF53-1157-4BDD-8309-A4CD2E58DF91}" type="slidenum">
              <a:rPr lang="en-US" altLang="en-US" smtClean="0"/>
              <a:pPr>
                <a:defRPr/>
              </a:pPr>
              <a:t>26</a:t>
            </a:fld>
            <a:endParaRPr lang="en-US" altLang="en-US">
              <a:solidFill>
                <a:schemeClr val="tx1"/>
              </a:solidFill>
            </a:endParaRPr>
          </a:p>
        </p:txBody>
      </p:sp>
      <p:pic>
        <p:nvPicPr>
          <p:cNvPr id="6" name="Picture 5"/>
          <p:cNvPicPr>
            <a:picLocks noChangeAspect="1"/>
          </p:cNvPicPr>
          <p:nvPr/>
        </p:nvPicPr>
        <p:blipFill>
          <a:blip r:embed="rId2"/>
          <a:stretch>
            <a:fillRect/>
          </a:stretch>
        </p:blipFill>
        <p:spPr>
          <a:xfrm>
            <a:off x="1295400" y="1523802"/>
            <a:ext cx="6962235" cy="4572396"/>
          </a:xfrm>
          <a:prstGeom prst="rect">
            <a:avLst/>
          </a:prstGeom>
        </p:spPr>
      </p:pic>
    </p:spTree>
    <p:extLst>
      <p:ext uri="{BB962C8B-B14F-4D97-AF65-F5344CB8AC3E}">
        <p14:creationId xmlns:p14="http://schemas.microsoft.com/office/powerpoint/2010/main" val="22772136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2"/>
          <p:cNvSpPr>
            <a:spLocks noGrp="1"/>
          </p:cNvSpPr>
          <p:nvPr>
            <p:ph type="dt" sz="quarter" idx="10"/>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1400" smtClean="0">
              <a:solidFill>
                <a:schemeClr val="tx1"/>
              </a:solidFill>
              <a:latin typeface="Times New Roman" panose="02020603050405020304" pitchFamily="18" charset="0"/>
            </a:endParaRPr>
          </a:p>
        </p:txBody>
      </p:sp>
      <p:sp>
        <p:nvSpPr>
          <p:cNvPr id="31747" name="Footer Placeholder 3"/>
          <p:cNvSpPr>
            <a:spLocks noGrp="1"/>
          </p:cNvSpPr>
          <p:nvPr>
            <p:ph type="ftr" sz="quarter" idx="11"/>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400" smtClean="0">
                <a:solidFill>
                  <a:schemeClr val="accent2"/>
                </a:solidFill>
                <a:latin typeface="Times New Roman" panose="02020603050405020304" pitchFamily="18" charset="0"/>
              </a:rPr>
              <a:t>Les Houches 2018</a:t>
            </a:r>
          </a:p>
        </p:txBody>
      </p:sp>
      <p:sp>
        <p:nvSpPr>
          <p:cNvPr id="35" name="Slide Number Placeholder 4"/>
          <p:cNvSpPr>
            <a:spLocks noGrp="1"/>
          </p:cNvSpPr>
          <p:nvPr>
            <p:ph type="sldNum" sz="quarter" idx="12"/>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E228049-11B8-48EB-B609-D0892765D51D}" type="slidenum">
              <a:rPr lang="en-US" altLang="en-US" sz="1400">
                <a:solidFill>
                  <a:schemeClr val="accent2"/>
                </a:solidFill>
                <a:latin typeface="Book Antiqua" panose="02040602050305030304" pitchFamily="18" charset="0"/>
              </a:rPr>
              <a:pPr/>
              <a:t>27</a:t>
            </a:fld>
            <a:endParaRPr lang="en-US" altLang="en-US" sz="1400">
              <a:latin typeface="Book Antiqua" panose="02040602050305030304" pitchFamily="18" charset="0"/>
            </a:endParaRPr>
          </a:p>
        </p:txBody>
      </p:sp>
      <p:sp>
        <p:nvSpPr>
          <p:cNvPr id="31749" name="Rectangle 2"/>
          <p:cNvSpPr>
            <a:spLocks noGrp="1" noChangeArrowheads="1"/>
          </p:cNvSpPr>
          <p:nvPr>
            <p:ph type="title"/>
          </p:nvPr>
        </p:nvSpPr>
        <p:spPr>
          <a:xfrm>
            <a:off x="1219200" y="76200"/>
            <a:ext cx="7772400" cy="685800"/>
          </a:xfrm>
          <a:noFill/>
        </p:spPr>
        <p:txBody>
          <a:bodyPr/>
          <a:lstStyle/>
          <a:p>
            <a:r>
              <a:rPr lang="en-US" altLang="en-US" smtClean="0"/>
              <a:t>How Does it All Hang Together?</a:t>
            </a:r>
          </a:p>
        </p:txBody>
      </p:sp>
      <p:grpSp>
        <p:nvGrpSpPr>
          <p:cNvPr id="54275" name="Group 3"/>
          <p:cNvGrpSpPr>
            <a:grpSpLocks/>
          </p:cNvGrpSpPr>
          <p:nvPr/>
        </p:nvGrpSpPr>
        <p:grpSpPr bwMode="auto">
          <a:xfrm>
            <a:off x="290513" y="1143000"/>
            <a:ext cx="8091487" cy="5492750"/>
            <a:chOff x="136" y="839"/>
            <a:chExt cx="5097" cy="3460"/>
          </a:xfrm>
        </p:grpSpPr>
        <p:sp>
          <p:nvSpPr>
            <p:cNvPr id="31752" name="AutoShape 4"/>
            <p:cNvSpPr>
              <a:spLocks noChangeArrowheads="1"/>
            </p:cNvSpPr>
            <p:nvPr/>
          </p:nvSpPr>
          <p:spPr bwMode="auto">
            <a:xfrm>
              <a:off x="2493" y="1008"/>
              <a:ext cx="288" cy="144"/>
            </a:xfrm>
            <a:prstGeom prst="roundRect">
              <a:avLst>
                <a:gd name="adj" fmla="val 694"/>
              </a:avLst>
            </a:prstGeom>
            <a:solidFill>
              <a:srgbClr val="D49FFF"/>
            </a:solidFill>
            <a:ln w="12600">
              <a:solidFill>
                <a:srgbClr val="114FFB"/>
              </a:solidFill>
              <a:round/>
              <a:headEnd/>
              <a:tailEnd/>
            </a:ln>
          </p:spPr>
          <p:txBody>
            <a:bodyPr wrap="none" anchor="ct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2400">
                <a:solidFill>
                  <a:schemeClr val="tx1"/>
                </a:solidFill>
                <a:latin typeface="Times New Roman" panose="02020603050405020304" pitchFamily="18" charset="0"/>
              </a:endParaRPr>
            </a:p>
          </p:txBody>
        </p:sp>
        <p:sp>
          <p:nvSpPr>
            <p:cNvPr id="31753" name="AutoShape 5"/>
            <p:cNvSpPr>
              <a:spLocks noChangeArrowheads="1"/>
            </p:cNvSpPr>
            <p:nvPr/>
          </p:nvSpPr>
          <p:spPr bwMode="auto">
            <a:xfrm>
              <a:off x="2492" y="2640"/>
              <a:ext cx="288" cy="144"/>
            </a:xfrm>
            <a:prstGeom prst="roundRect">
              <a:avLst>
                <a:gd name="adj" fmla="val 694"/>
              </a:avLst>
            </a:prstGeom>
            <a:solidFill>
              <a:srgbClr val="D49FFF"/>
            </a:solidFill>
            <a:ln w="12600">
              <a:solidFill>
                <a:srgbClr val="114FFB"/>
              </a:solidFill>
              <a:round/>
              <a:headEnd/>
              <a:tailEnd/>
            </a:ln>
          </p:spPr>
          <p:txBody>
            <a:bodyPr wrap="none" anchor="ct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2400">
                <a:solidFill>
                  <a:schemeClr val="tx1"/>
                </a:solidFill>
                <a:latin typeface="Times New Roman" panose="02020603050405020304" pitchFamily="18" charset="0"/>
              </a:endParaRPr>
            </a:p>
          </p:txBody>
        </p:sp>
        <p:sp>
          <p:nvSpPr>
            <p:cNvPr id="31754" name="Line 6"/>
            <p:cNvSpPr>
              <a:spLocks noChangeShapeType="1"/>
            </p:cNvSpPr>
            <p:nvPr/>
          </p:nvSpPr>
          <p:spPr bwMode="auto">
            <a:xfrm>
              <a:off x="2636" y="1152"/>
              <a:ext cx="1" cy="1488"/>
            </a:xfrm>
            <a:prstGeom prst="line">
              <a:avLst/>
            </a:prstGeom>
            <a:noFill/>
            <a:ln w="101520">
              <a:solidFill>
                <a:srgbClr val="E3293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5" name="AutoShape 7"/>
            <p:cNvSpPr>
              <a:spLocks noChangeArrowheads="1"/>
            </p:cNvSpPr>
            <p:nvPr/>
          </p:nvSpPr>
          <p:spPr bwMode="auto">
            <a:xfrm rot="5400000">
              <a:off x="5017" y="3096"/>
              <a:ext cx="288" cy="144"/>
            </a:xfrm>
            <a:prstGeom prst="roundRect">
              <a:avLst>
                <a:gd name="adj" fmla="val 694"/>
              </a:avLst>
            </a:prstGeom>
            <a:solidFill>
              <a:srgbClr val="D49FFF"/>
            </a:solidFill>
            <a:ln w="12600">
              <a:solidFill>
                <a:srgbClr val="114FFB"/>
              </a:solidFill>
              <a:round/>
              <a:headEnd/>
              <a:tailEnd/>
            </a:ln>
          </p:spPr>
          <p:txBody>
            <a:bodyPr wrap="none" anchor="ct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2400">
                <a:solidFill>
                  <a:schemeClr val="tx1"/>
                </a:solidFill>
                <a:latin typeface="Times New Roman" panose="02020603050405020304" pitchFamily="18" charset="0"/>
              </a:endParaRPr>
            </a:p>
          </p:txBody>
        </p:sp>
        <p:sp>
          <p:nvSpPr>
            <p:cNvPr id="31756" name="AutoShape 8"/>
            <p:cNvSpPr>
              <a:spLocks noChangeArrowheads="1"/>
            </p:cNvSpPr>
            <p:nvPr/>
          </p:nvSpPr>
          <p:spPr bwMode="auto">
            <a:xfrm rot="5400000">
              <a:off x="3043" y="3095"/>
              <a:ext cx="288" cy="144"/>
            </a:xfrm>
            <a:prstGeom prst="roundRect">
              <a:avLst>
                <a:gd name="adj" fmla="val 694"/>
              </a:avLst>
            </a:prstGeom>
            <a:solidFill>
              <a:srgbClr val="D49FFF"/>
            </a:solidFill>
            <a:ln w="12600">
              <a:solidFill>
                <a:srgbClr val="114FFB"/>
              </a:solidFill>
              <a:round/>
              <a:headEnd/>
              <a:tailEnd/>
            </a:ln>
          </p:spPr>
          <p:txBody>
            <a:bodyPr wrap="none" anchor="ct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2400">
                <a:solidFill>
                  <a:schemeClr val="tx1"/>
                </a:solidFill>
                <a:latin typeface="Times New Roman" panose="02020603050405020304" pitchFamily="18" charset="0"/>
              </a:endParaRPr>
            </a:p>
          </p:txBody>
        </p:sp>
        <p:sp>
          <p:nvSpPr>
            <p:cNvPr id="31757" name="Line 9"/>
            <p:cNvSpPr>
              <a:spLocks noChangeShapeType="1"/>
            </p:cNvSpPr>
            <p:nvPr/>
          </p:nvSpPr>
          <p:spPr bwMode="auto">
            <a:xfrm flipH="1">
              <a:off x="3258" y="3168"/>
              <a:ext cx="1831" cy="1"/>
            </a:xfrm>
            <a:prstGeom prst="line">
              <a:avLst/>
            </a:prstGeom>
            <a:noFill/>
            <a:ln w="101520">
              <a:solidFill>
                <a:srgbClr val="E3293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8" name="AutoShape 10"/>
            <p:cNvSpPr>
              <a:spLocks noChangeArrowheads="1"/>
            </p:cNvSpPr>
            <p:nvPr/>
          </p:nvSpPr>
          <p:spPr bwMode="auto">
            <a:xfrm rot="-2700000">
              <a:off x="2538" y="3146"/>
              <a:ext cx="288" cy="95"/>
            </a:xfrm>
            <a:prstGeom prst="roundRect">
              <a:avLst>
                <a:gd name="adj" fmla="val 1060"/>
              </a:avLst>
            </a:prstGeom>
            <a:solidFill>
              <a:srgbClr val="D49FFF"/>
            </a:solidFill>
            <a:ln w="12600">
              <a:solidFill>
                <a:srgbClr val="114FFB"/>
              </a:solidFill>
              <a:round/>
              <a:headEnd/>
              <a:tailEnd/>
            </a:ln>
          </p:spPr>
          <p:txBody>
            <a:bodyPr wrap="none" anchor="ct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2400">
                <a:solidFill>
                  <a:schemeClr val="tx1"/>
                </a:solidFill>
                <a:latin typeface="Times New Roman" panose="02020603050405020304" pitchFamily="18" charset="0"/>
              </a:endParaRPr>
            </a:p>
          </p:txBody>
        </p:sp>
        <p:sp>
          <p:nvSpPr>
            <p:cNvPr id="31759" name="Line 11"/>
            <p:cNvSpPr>
              <a:spLocks noChangeShapeType="1"/>
            </p:cNvSpPr>
            <p:nvPr/>
          </p:nvSpPr>
          <p:spPr bwMode="auto">
            <a:xfrm flipH="1">
              <a:off x="2155" y="3168"/>
              <a:ext cx="1105" cy="1"/>
            </a:xfrm>
            <a:prstGeom prst="line">
              <a:avLst/>
            </a:prstGeom>
            <a:noFill/>
            <a:ln w="57240">
              <a:solidFill>
                <a:srgbClr val="E3293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0" name="Line 12"/>
            <p:cNvSpPr>
              <a:spLocks noChangeShapeType="1"/>
            </p:cNvSpPr>
            <p:nvPr/>
          </p:nvSpPr>
          <p:spPr bwMode="auto">
            <a:xfrm>
              <a:off x="2636" y="2640"/>
              <a:ext cx="1" cy="528"/>
            </a:xfrm>
            <a:prstGeom prst="line">
              <a:avLst/>
            </a:prstGeom>
            <a:noFill/>
            <a:ln w="57240">
              <a:solidFill>
                <a:srgbClr val="E3293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1" name="AutoShape 13"/>
            <p:cNvSpPr>
              <a:spLocks noChangeArrowheads="1"/>
            </p:cNvSpPr>
            <p:nvPr/>
          </p:nvSpPr>
          <p:spPr bwMode="auto">
            <a:xfrm rot="5400000">
              <a:off x="1941" y="3095"/>
              <a:ext cx="288" cy="144"/>
            </a:xfrm>
            <a:prstGeom prst="roundRect">
              <a:avLst>
                <a:gd name="adj" fmla="val 694"/>
              </a:avLst>
            </a:prstGeom>
            <a:solidFill>
              <a:srgbClr val="D49FFF"/>
            </a:solidFill>
            <a:ln w="12600">
              <a:solidFill>
                <a:srgbClr val="114FFB"/>
              </a:solidFill>
              <a:round/>
              <a:headEnd/>
              <a:tailEnd/>
            </a:ln>
          </p:spPr>
          <p:txBody>
            <a:bodyPr wrap="none" anchor="ct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2400">
                <a:solidFill>
                  <a:schemeClr val="tx1"/>
                </a:solidFill>
                <a:latin typeface="Times New Roman" panose="02020603050405020304" pitchFamily="18" charset="0"/>
              </a:endParaRPr>
            </a:p>
          </p:txBody>
        </p:sp>
        <p:grpSp>
          <p:nvGrpSpPr>
            <p:cNvPr id="31762" name="Group 14"/>
            <p:cNvGrpSpPr>
              <a:grpSpLocks/>
            </p:cNvGrpSpPr>
            <p:nvPr/>
          </p:nvGrpSpPr>
          <p:grpSpPr bwMode="auto">
            <a:xfrm>
              <a:off x="551" y="2976"/>
              <a:ext cx="1007" cy="383"/>
              <a:chOff x="551" y="2976"/>
              <a:chExt cx="1007" cy="383"/>
            </a:xfrm>
          </p:grpSpPr>
          <p:sp>
            <p:nvSpPr>
              <p:cNvPr id="31778" name="AutoShape 15"/>
              <p:cNvSpPr>
                <a:spLocks noChangeArrowheads="1"/>
              </p:cNvSpPr>
              <p:nvPr/>
            </p:nvSpPr>
            <p:spPr bwMode="auto">
              <a:xfrm>
                <a:off x="551" y="2976"/>
                <a:ext cx="1008" cy="384"/>
              </a:xfrm>
              <a:prstGeom prst="roundRect">
                <a:avLst>
                  <a:gd name="adj" fmla="val 259"/>
                </a:avLst>
              </a:prstGeom>
              <a:solidFill>
                <a:srgbClr val="FFFF00"/>
              </a:solidFill>
              <a:ln w="28440">
                <a:solidFill>
                  <a:srgbClr val="114FFB"/>
                </a:solidFill>
                <a:round/>
                <a:headEnd/>
                <a:tailEnd/>
              </a:ln>
            </p:spPr>
            <p:txBody>
              <a:bodyPr wrap="none" anchor="ct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2400">
                  <a:solidFill>
                    <a:schemeClr val="tx1"/>
                  </a:solidFill>
                  <a:latin typeface="Times New Roman" panose="02020603050405020304" pitchFamily="18" charset="0"/>
                </a:endParaRPr>
              </a:p>
            </p:txBody>
          </p:sp>
          <p:sp>
            <p:nvSpPr>
              <p:cNvPr id="31779" name="AutoShape 16"/>
              <p:cNvSpPr>
                <a:spLocks noChangeArrowheads="1"/>
              </p:cNvSpPr>
              <p:nvPr/>
            </p:nvSpPr>
            <p:spPr bwMode="auto">
              <a:xfrm>
                <a:off x="551" y="2976"/>
                <a:ext cx="1008" cy="384"/>
              </a:xfrm>
              <a:prstGeom prst="roundRect">
                <a:avLst>
                  <a:gd name="adj" fmla="val 259"/>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0000"/>
                    </a:solidFill>
                    <a:latin typeface="Book Antiqua" panose="02040602050305030304" pitchFamily="18"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660066"/>
                    </a:solidFill>
                    <a:latin typeface="Book Antiqua" panose="02040602050305030304" pitchFamily="18"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3300"/>
                    </a:solidFill>
                    <a:latin typeface="Book Antiqua" panose="02040602050305030304" pitchFamily="18"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9pPr>
              </a:lstStyle>
              <a:p>
                <a:pPr algn="ctr">
                  <a:spcBef>
                    <a:spcPct val="0"/>
                  </a:spcBef>
                  <a:buClr>
                    <a:srgbClr val="114FFB"/>
                  </a:buClr>
                  <a:buFont typeface="Times New Roman" panose="02020603050405020304" pitchFamily="18" charset="0"/>
                  <a:buNone/>
                </a:pPr>
                <a:r>
                  <a:rPr lang="en-GB" altLang="en-US" sz="2400">
                    <a:solidFill>
                      <a:schemeClr val="tx1"/>
                    </a:solidFill>
                    <a:latin typeface="Times New Roman" panose="02020603050405020304" pitchFamily="18" charset="0"/>
                  </a:rPr>
                  <a:t>Laser</a:t>
                </a:r>
              </a:p>
            </p:txBody>
          </p:sp>
        </p:grpSp>
        <p:sp>
          <p:nvSpPr>
            <p:cNvPr id="31763" name="Line 17"/>
            <p:cNvSpPr>
              <a:spLocks noChangeShapeType="1"/>
            </p:cNvSpPr>
            <p:nvPr/>
          </p:nvSpPr>
          <p:spPr bwMode="auto">
            <a:xfrm flipH="1">
              <a:off x="1558" y="3168"/>
              <a:ext cx="1513" cy="1"/>
            </a:xfrm>
            <a:prstGeom prst="line">
              <a:avLst/>
            </a:prstGeom>
            <a:noFill/>
            <a:ln w="28440">
              <a:solidFill>
                <a:srgbClr val="E3293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4" name="AutoShape 18"/>
            <p:cNvSpPr>
              <a:spLocks noChangeArrowheads="1"/>
            </p:cNvSpPr>
            <p:nvPr/>
          </p:nvSpPr>
          <p:spPr bwMode="auto">
            <a:xfrm>
              <a:off x="2880" y="912"/>
              <a:ext cx="815" cy="520"/>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0000"/>
                  </a:solidFill>
                  <a:latin typeface="Book Antiqua" panose="02040602050305030304" pitchFamily="18"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660066"/>
                  </a:solidFill>
                  <a:latin typeface="Book Antiqua" panose="02040602050305030304" pitchFamily="18"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3300"/>
                  </a:solidFill>
                  <a:latin typeface="Book Antiqua" panose="02040602050305030304" pitchFamily="18"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9pPr>
            </a:lstStyle>
            <a:p>
              <a:pPr>
                <a:spcBef>
                  <a:spcPct val="0"/>
                </a:spcBef>
                <a:buClr>
                  <a:srgbClr val="114FFB"/>
                </a:buClr>
                <a:buFont typeface="Times New Roman" panose="02020603050405020304" pitchFamily="18" charset="0"/>
                <a:buNone/>
              </a:pPr>
              <a:r>
                <a:rPr lang="en-GB" altLang="en-US" sz="2400" i="1">
                  <a:solidFill>
                    <a:schemeClr val="tx1"/>
                  </a:solidFill>
                  <a:latin typeface="Times New Roman" panose="02020603050405020304" pitchFamily="18" charset="0"/>
                </a:rPr>
                <a:t>end</a:t>
              </a:r>
            </a:p>
            <a:p>
              <a:pPr>
                <a:spcBef>
                  <a:spcPct val="0"/>
                </a:spcBef>
                <a:buClr>
                  <a:srgbClr val="114FFB"/>
                </a:buClr>
                <a:buFont typeface="Times New Roman" panose="02020603050405020304" pitchFamily="18" charset="0"/>
                <a:buNone/>
              </a:pPr>
              <a:r>
                <a:rPr lang="en-GB" altLang="en-US" sz="2400" i="1">
                  <a:solidFill>
                    <a:schemeClr val="tx1"/>
                  </a:solidFill>
                  <a:latin typeface="Times New Roman" panose="02020603050405020304" pitchFamily="18" charset="0"/>
                </a:rPr>
                <a:t>test mass</a:t>
              </a:r>
            </a:p>
          </p:txBody>
        </p:sp>
        <p:sp>
          <p:nvSpPr>
            <p:cNvPr id="31765" name="Text Box 19"/>
            <p:cNvSpPr txBox="1">
              <a:spLocks noChangeArrowheads="1"/>
            </p:cNvSpPr>
            <p:nvPr/>
          </p:nvSpPr>
          <p:spPr bwMode="auto">
            <a:xfrm>
              <a:off x="2748" y="1514"/>
              <a:ext cx="23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0000"/>
                  </a:solidFill>
                  <a:latin typeface="Book Antiqua" panose="02040602050305030304" pitchFamily="18"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660066"/>
                  </a:solidFill>
                  <a:latin typeface="Book Antiqua" panose="02040602050305030304" pitchFamily="18"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3300"/>
                  </a:solidFill>
                  <a:latin typeface="Book Antiqua" panose="02040602050305030304" pitchFamily="18"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9pPr>
            </a:lstStyle>
            <a:p>
              <a:pPr>
                <a:spcBef>
                  <a:spcPct val="0"/>
                </a:spcBef>
                <a:buClr>
                  <a:srgbClr val="114FFB"/>
                </a:buClr>
                <a:buFont typeface="Times New Roman" panose="02020603050405020304" pitchFamily="18" charset="0"/>
                <a:buNone/>
              </a:pPr>
              <a:endParaRPr lang="en-US" altLang="en-US" sz="2400" i="1">
                <a:solidFill>
                  <a:schemeClr val="tx1"/>
                </a:solidFill>
                <a:latin typeface="Times New Roman" panose="02020603050405020304" pitchFamily="18" charset="0"/>
              </a:endParaRPr>
            </a:p>
          </p:txBody>
        </p:sp>
        <p:sp>
          <p:nvSpPr>
            <p:cNvPr id="31766" name="AutoShape 20"/>
            <p:cNvSpPr>
              <a:spLocks noChangeArrowheads="1"/>
            </p:cNvSpPr>
            <p:nvPr/>
          </p:nvSpPr>
          <p:spPr bwMode="auto">
            <a:xfrm>
              <a:off x="943" y="2314"/>
              <a:ext cx="829" cy="520"/>
            </a:xfrm>
            <a:prstGeom prst="roundRect">
              <a:avLst>
                <a:gd name="adj" fmla="val 19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0000"/>
                  </a:solidFill>
                  <a:latin typeface="Book Antiqua" panose="02040602050305030304" pitchFamily="18"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660066"/>
                  </a:solidFill>
                  <a:latin typeface="Book Antiqua" panose="02040602050305030304" pitchFamily="18"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3300"/>
                  </a:solidFill>
                  <a:latin typeface="Book Antiqua" panose="02040602050305030304" pitchFamily="18"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9pPr>
            </a:lstStyle>
            <a:p>
              <a:pPr>
                <a:spcBef>
                  <a:spcPct val="0"/>
                </a:spcBef>
                <a:buClr>
                  <a:srgbClr val="114FFB"/>
                </a:buClr>
                <a:buFont typeface="Times New Roman" panose="02020603050405020304" pitchFamily="18" charset="0"/>
                <a:buNone/>
              </a:pPr>
              <a:r>
                <a:rPr lang="en-GB" altLang="en-US" sz="2400" i="1">
                  <a:solidFill>
                    <a:schemeClr val="tx1"/>
                  </a:solidFill>
                  <a:latin typeface="Times New Roman" panose="02020603050405020304" pitchFamily="18" charset="0"/>
                </a:rPr>
                <a:t>recycling</a:t>
              </a:r>
            </a:p>
            <a:p>
              <a:pPr>
                <a:spcBef>
                  <a:spcPct val="0"/>
                </a:spcBef>
                <a:buClr>
                  <a:srgbClr val="114FFB"/>
                </a:buClr>
                <a:buFont typeface="Times New Roman" panose="02020603050405020304" pitchFamily="18" charset="0"/>
                <a:buNone/>
              </a:pPr>
              <a:r>
                <a:rPr lang="en-GB" altLang="en-US" sz="2400" i="1">
                  <a:solidFill>
                    <a:schemeClr val="tx1"/>
                  </a:solidFill>
                  <a:latin typeface="Times New Roman" panose="02020603050405020304" pitchFamily="18" charset="0"/>
                </a:rPr>
                <a:t>mirror</a:t>
              </a:r>
            </a:p>
          </p:txBody>
        </p:sp>
        <p:sp>
          <p:nvSpPr>
            <p:cNvPr id="31767" name="Line 21"/>
            <p:cNvSpPr>
              <a:spLocks noChangeShapeType="1"/>
            </p:cNvSpPr>
            <p:nvPr/>
          </p:nvSpPr>
          <p:spPr bwMode="auto">
            <a:xfrm>
              <a:off x="1680" y="2640"/>
              <a:ext cx="332" cy="336"/>
            </a:xfrm>
            <a:prstGeom prst="line">
              <a:avLst/>
            </a:prstGeom>
            <a:noFill/>
            <a:ln w="28440">
              <a:solidFill>
                <a:srgbClr val="114FFB"/>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68" name="AutoShape 22"/>
            <p:cNvSpPr>
              <a:spLocks noChangeArrowheads="1"/>
            </p:cNvSpPr>
            <p:nvPr/>
          </p:nvSpPr>
          <p:spPr bwMode="auto">
            <a:xfrm>
              <a:off x="2862" y="2260"/>
              <a:ext cx="815" cy="520"/>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0000"/>
                  </a:solidFill>
                  <a:latin typeface="Book Antiqua" panose="02040602050305030304" pitchFamily="18"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660066"/>
                  </a:solidFill>
                  <a:latin typeface="Book Antiqua" panose="02040602050305030304" pitchFamily="18"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3300"/>
                  </a:solidFill>
                  <a:latin typeface="Book Antiqua" panose="02040602050305030304" pitchFamily="18"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9pPr>
            </a:lstStyle>
            <a:p>
              <a:pPr>
                <a:spcBef>
                  <a:spcPct val="0"/>
                </a:spcBef>
                <a:buClr>
                  <a:srgbClr val="114FFB"/>
                </a:buClr>
                <a:buFont typeface="Times New Roman" panose="02020603050405020304" pitchFamily="18" charset="0"/>
                <a:buNone/>
              </a:pPr>
              <a:r>
                <a:rPr lang="en-GB" altLang="en-US" sz="2400" i="1">
                  <a:solidFill>
                    <a:schemeClr val="tx1"/>
                  </a:solidFill>
                  <a:latin typeface="Times New Roman" panose="02020603050405020304" pitchFamily="18" charset="0"/>
                </a:rPr>
                <a:t>input</a:t>
              </a:r>
            </a:p>
            <a:p>
              <a:pPr>
                <a:spcBef>
                  <a:spcPct val="0"/>
                </a:spcBef>
                <a:buClr>
                  <a:srgbClr val="114FFB"/>
                </a:buClr>
                <a:buFont typeface="Times New Roman" panose="02020603050405020304" pitchFamily="18" charset="0"/>
                <a:buNone/>
              </a:pPr>
              <a:r>
                <a:rPr lang="en-GB" altLang="en-US" sz="2400" i="1">
                  <a:solidFill>
                    <a:schemeClr val="tx1"/>
                  </a:solidFill>
                  <a:latin typeface="Times New Roman" panose="02020603050405020304" pitchFamily="18" charset="0"/>
                </a:rPr>
                <a:t>test mass</a:t>
              </a:r>
            </a:p>
          </p:txBody>
        </p:sp>
        <p:grpSp>
          <p:nvGrpSpPr>
            <p:cNvPr id="31769" name="Group 23"/>
            <p:cNvGrpSpPr>
              <a:grpSpLocks/>
            </p:cNvGrpSpPr>
            <p:nvPr/>
          </p:nvGrpSpPr>
          <p:grpSpPr bwMode="auto">
            <a:xfrm>
              <a:off x="136" y="839"/>
              <a:ext cx="1781" cy="1375"/>
              <a:chOff x="335" y="1007"/>
              <a:chExt cx="1444" cy="1227"/>
            </a:xfrm>
          </p:grpSpPr>
          <p:sp>
            <p:nvSpPr>
              <p:cNvPr id="31776" name="AutoShape 24"/>
              <p:cNvSpPr>
                <a:spLocks noChangeArrowheads="1"/>
              </p:cNvSpPr>
              <p:nvPr/>
            </p:nvSpPr>
            <p:spPr bwMode="auto">
              <a:xfrm>
                <a:off x="336" y="1008"/>
                <a:ext cx="1440" cy="1226"/>
              </a:xfrm>
              <a:prstGeom prst="roundRect">
                <a:avLst>
                  <a:gd name="adj" fmla="val 79"/>
                </a:avLst>
              </a:prstGeom>
              <a:solidFill>
                <a:srgbClr val="FFFFFF"/>
              </a:solidFill>
              <a:ln w="28440">
                <a:solidFill>
                  <a:srgbClr val="114FFB"/>
                </a:solidFill>
                <a:round/>
                <a:headEnd/>
                <a:tailEnd/>
              </a:ln>
              <a:effectLst>
                <a:outerShdw dist="107933" dir="2700000" algn="ctr" rotWithShape="0">
                  <a:srgbClr val="CECECE"/>
                </a:outerShdw>
              </a:effectLst>
            </p:spPr>
            <p:txBody>
              <a:bodyPr wrap="none" anchor="ct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2400">
                  <a:solidFill>
                    <a:schemeClr val="tx1"/>
                  </a:solidFill>
                  <a:latin typeface="Times New Roman" panose="02020603050405020304" pitchFamily="18" charset="0"/>
                </a:endParaRPr>
              </a:p>
            </p:txBody>
          </p:sp>
          <p:sp>
            <p:nvSpPr>
              <p:cNvPr id="31777" name="AutoShape 25"/>
              <p:cNvSpPr>
                <a:spLocks noChangeArrowheads="1"/>
              </p:cNvSpPr>
              <p:nvPr/>
            </p:nvSpPr>
            <p:spPr bwMode="auto">
              <a:xfrm>
                <a:off x="335" y="1007"/>
                <a:ext cx="1444" cy="1149"/>
              </a:xfrm>
              <a:prstGeom prst="roundRect">
                <a:avLst>
                  <a:gd name="adj" fmla="val 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0000"/>
                    </a:solidFill>
                    <a:latin typeface="Book Antiqua" panose="02040602050305030304" pitchFamily="18"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660066"/>
                    </a:solidFill>
                    <a:latin typeface="Book Antiqua" panose="02040602050305030304" pitchFamily="18"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3300"/>
                    </a:solidFill>
                    <a:latin typeface="Book Antiqua" panose="02040602050305030304" pitchFamily="18"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9pPr>
              </a:lstStyle>
              <a:p>
                <a:pPr>
                  <a:spcBef>
                    <a:spcPct val="0"/>
                  </a:spcBef>
                  <a:buClr>
                    <a:srgbClr val="114FFB"/>
                  </a:buClr>
                  <a:buFont typeface="Times New Roman" panose="02020603050405020304" pitchFamily="18" charset="0"/>
                  <a:buNone/>
                </a:pPr>
                <a:r>
                  <a:rPr lang="en-GB" altLang="en-US" b="1">
                    <a:solidFill>
                      <a:schemeClr val="tx1"/>
                    </a:solidFill>
                    <a:latin typeface="Times New Roman" panose="02020603050405020304" pitchFamily="18" charset="0"/>
                  </a:rPr>
                  <a:t>Michelson</a:t>
                </a:r>
              </a:p>
              <a:p>
                <a:pPr>
                  <a:spcBef>
                    <a:spcPct val="0"/>
                  </a:spcBef>
                  <a:buClr>
                    <a:srgbClr val="114FFB"/>
                  </a:buClr>
                  <a:buFont typeface="Times New Roman" panose="02020603050405020304" pitchFamily="18" charset="0"/>
                  <a:buNone/>
                </a:pPr>
                <a:r>
                  <a:rPr lang="en-GB" altLang="en-US" b="1">
                    <a:solidFill>
                      <a:schemeClr val="tx1"/>
                    </a:solidFill>
                    <a:latin typeface="Times New Roman" panose="02020603050405020304" pitchFamily="18" charset="0"/>
                  </a:rPr>
                  <a:t>Interferometer</a:t>
                </a:r>
              </a:p>
              <a:p>
                <a:pPr>
                  <a:spcBef>
                    <a:spcPct val="0"/>
                  </a:spcBef>
                  <a:buClr>
                    <a:srgbClr val="114FFB"/>
                  </a:buClr>
                  <a:buFont typeface="Times New Roman" panose="02020603050405020304" pitchFamily="18" charset="0"/>
                  <a:buNone/>
                </a:pPr>
                <a:r>
                  <a:rPr lang="en-GB" altLang="en-US" sz="2400">
                    <a:solidFill>
                      <a:schemeClr val="tx1"/>
                    </a:solidFill>
                    <a:latin typeface="Times New Roman" panose="02020603050405020304" pitchFamily="18" charset="0"/>
                  </a:rPr>
                  <a:t>+ Fabry-Perot</a:t>
                </a:r>
              </a:p>
              <a:p>
                <a:pPr>
                  <a:spcBef>
                    <a:spcPct val="0"/>
                  </a:spcBef>
                  <a:buClr>
                    <a:srgbClr val="114FFB"/>
                  </a:buClr>
                  <a:buFont typeface="Times New Roman" panose="02020603050405020304" pitchFamily="18" charset="0"/>
                  <a:buNone/>
                </a:pPr>
                <a:r>
                  <a:rPr lang="en-GB" altLang="en-US" sz="2400">
                    <a:solidFill>
                      <a:schemeClr val="tx1"/>
                    </a:solidFill>
                    <a:latin typeface="Times New Roman" panose="02020603050405020304" pitchFamily="18" charset="0"/>
                  </a:rPr>
                  <a:t>   Arm Cavities</a:t>
                </a:r>
              </a:p>
              <a:p>
                <a:pPr>
                  <a:spcBef>
                    <a:spcPct val="0"/>
                  </a:spcBef>
                  <a:buClr>
                    <a:srgbClr val="114FFB"/>
                  </a:buClr>
                  <a:buFont typeface="Times New Roman" panose="02020603050405020304" pitchFamily="18" charset="0"/>
                  <a:buNone/>
                </a:pPr>
                <a:r>
                  <a:rPr lang="en-GB" altLang="en-US" sz="2400">
                    <a:solidFill>
                      <a:schemeClr val="tx1"/>
                    </a:solidFill>
                    <a:latin typeface="Times New Roman" panose="02020603050405020304" pitchFamily="18" charset="0"/>
                  </a:rPr>
                  <a:t>+ Power Recycling</a:t>
                </a:r>
              </a:p>
            </p:txBody>
          </p:sp>
        </p:grpSp>
        <p:sp>
          <p:nvSpPr>
            <p:cNvPr id="31770" name="Line 26"/>
            <p:cNvSpPr>
              <a:spLocks noChangeShapeType="1"/>
            </p:cNvSpPr>
            <p:nvPr/>
          </p:nvSpPr>
          <p:spPr bwMode="auto">
            <a:xfrm>
              <a:off x="2637" y="3168"/>
              <a:ext cx="1" cy="432"/>
            </a:xfrm>
            <a:prstGeom prst="line">
              <a:avLst/>
            </a:prstGeom>
            <a:noFill/>
            <a:ln w="12600">
              <a:solidFill>
                <a:srgbClr val="E3293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71" name="Freeform 27"/>
            <p:cNvSpPr>
              <a:spLocks noChangeArrowheads="1"/>
            </p:cNvSpPr>
            <p:nvPr/>
          </p:nvSpPr>
          <p:spPr bwMode="auto">
            <a:xfrm>
              <a:off x="2559" y="3482"/>
              <a:ext cx="156" cy="311"/>
            </a:xfrm>
            <a:custGeom>
              <a:avLst/>
              <a:gdLst>
                <a:gd name="T0" fmla="*/ 0 w 686"/>
                <a:gd name="T1" fmla="*/ 0 h 1372"/>
                <a:gd name="T2" fmla="*/ 0 w 686"/>
                <a:gd name="T3" fmla="*/ 1 h 1372"/>
                <a:gd name="T4" fmla="*/ 0 w 686"/>
                <a:gd name="T5" fmla="*/ 1 h 1372"/>
                <a:gd name="T6" fmla="*/ 0 w 686"/>
                <a:gd name="T7" fmla="*/ 1 h 1372"/>
                <a:gd name="T8" fmla="*/ 0 w 686"/>
                <a:gd name="T9" fmla="*/ 1 h 1372"/>
                <a:gd name="T10" fmla="*/ 0 w 686"/>
                <a:gd name="T11" fmla="*/ 1 h 1372"/>
                <a:gd name="T12" fmla="*/ 0 w 686"/>
                <a:gd name="T13" fmla="*/ 0 h 1372"/>
                <a:gd name="T14" fmla="*/ 0 w 686"/>
                <a:gd name="T15" fmla="*/ 0 h 13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6" h="1372">
                  <a:moveTo>
                    <a:pt x="171" y="0"/>
                  </a:moveTo>
                  <a:lnTo>
                    <a:pt x="171" y="1028"/>
                  </a:lnTo>
                  <a:lnTo>
                    <a:pt x="0" y="1028"/>
                  </a:lnTo>
                  <a:lnTo>
                    <a:pt x="342" y="1371"/>
                  </a:lnTo>
                  <a:lnTo>
                    <a:pt x="685" y="1028"/>
                  </a:lnTo>
                  <a:lnTo>
                    <a:pt x="513" y="1028"/>
                  </a:lnTo>
                  <a:lnTo>
                    <a:pt x="513" y="0"/>
                  </a:lnTo>
                  <a:lnTo>
                    <a:pt x="171" y="0"/>
                  </a:lnTo>
                </a:path>
              </a:pathLst>
            </a:custGeom>
            <a:solidFill>
              <a:srgbClr val="E3293B"/>
            </a:solidFill>
            <a:ln w="12600">
              <a:solidFill>
                <a:srgbClr val="114FFB"/>
              </a:solidFill>
              <a:round/>
              <a:headEnd/>
              <a:tailEnd/>
            </a:ln>
          </p:spPr>
          <p:txBody>
            <a:bodyPr wrap="none" anchor="ctr"/>
            <a:lstStyle/>
            <a:p>
              <a:endParaRPr lang="en-US"/>
            </a:p>
          </p:txBody>
        </p:sp>
        <p:sp>
          <p:nvSpPr>
            <p:cNvPr id="31772" name="AutoShape 28"/>
            <p:cNvSpPr>
              <a:spLocks noChangeArrowheads="1"/>
            </p:cNvSpPr>
            <p:nvPr/>
          </p:nvSpPr>
          <p:spPr bwMode="auto">
            <a:xfrm>
              <a:off x="2713" y="3586"/>
              <a:ext cx="2169" cy="713"/>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0000"/>
                  </a:solidFill>
                  <a:latin typeface="Book Antiqua" panose="02040602050305030304" pitchFamily="18"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660066"/>
                  </a:solidFill>
                  <a:latin typeface="Book Antiqua" panose="02040602050305030304" pitchFamily="18"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3300"/>
                  </a:solidFill>
                  <a:latin typeface="Book Antiqua" panose="02040602050305030304" pitchFamily="18"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9pPr>
            </a:lstStyle>
            <a:p>
              <a:pPr>
                <a:spcBef>
                  <a:spcPct val="0"/>
                </a:spcBef>
                <a:buClr>
                  <a:srgbClr val="114FFB"/>
                </a:buClr>
                <a:buFont typeface="Times New Roman" panose="02020603050405020304" pitchFamily="18" charset="0"/>
                <a:buNone/>
              </a:pPr>
              <a:r>
                <a:rPr lang="en-GB" altLang="en-US" sz="3200">
                  <a:solidFill>
                    <a:srgbClr val="0000FF"/>
                  </a:solidFill>
                  <a:latin typeface="Times New Roman" panose="02020603050405020304" pitchFamily="18" charset="0"/>
                </a:rPr>
                <a:t>GW signal </a:t>
              </a:r>
              <a:r>
                <a:rPr lang="en-GB" altLang="en-US" sz="3200">
                  <a:solidFill>
                    <a:srgbClr val="0000FF"/>
                  </a:solidFill>
                  <a:latin typeface="Times New Roman" panose="02020603050405020304" pitchFamily="18" charset="0"/>
                  <a:sym typeface="Mathematica1" pitchFamily="2" charset="2"/>
                </a:rPr>
                <a:t></a:t>
              </a:r>
              <a:r>
                <a:rPr lang="en-GB" altLang="en-US" sz="2400">
                  <a:solidFill>
                    <a:srgbClr val="0000FF"/>
                  </a:solidFill>
                  <a:latin typeface="Times New Roman" panose="02020603050405020304" pitchFamily="18" charset="0"/>
                </a:rPr>
                <a:t>  </a:t>
              </a:r>
              <a:r>
                <a:rPr lang="en-GB" altLang="en-US" sz="2400" i="1">
                  <a:solidFill>
                    <a:srgbClr val="0000FF"/>
                  </a:solidFill>
                  <a:latin typeface="Times New Roman" panose="02020603050405020304" pitchFamily="18" charset="0"/>
                </a:rPr>
                <a:t>strain</a:t>
              </a:r>
              <a:r>
                <a:rPr lang="en-GB" altLang="en-US" sz="2400">
                  <a:solidFill>
                    <a:srgbClr val="0000FF"/>
                  </a:solidFill>
                  <a:latin typeface="Times New Roman" panose="02020603050405020304" pitchFamily="18" charset="0"/>
                </a:rPr>
                <a:t> </a:t>
              </a:r>
            </a:p>
            <a:p>
              <a:pPr>
                <a:spcBef>
                  <a:spcPct val="0"/>
                </a:spcBef>
                <a:buClr>
                  <a:srgbClr val="114FFB"/>
                </a:buClr>
                <a:buFont typeface="Times New Roman" panose="02020603050405020304" pitchFamily="18" charset="0"/>
                <a:buNone/>
              </a:pPr>
              <a:r>
                <a:rPr lang="en-GB" altLang="en-US" sz="2400">
                  <a:solidFill>
                    <a:srgbClr val="0000FF"/>
                  </a:solidFill>
                  <a:latin typeface="Times New Roman" panose="02020603050405020304" pitchFamily="18" charset="0"/>
                </a:rPr>
                <a:t>       </a:t>
              </a:r>
              <a:r>
                <a:rPr lang="en-GB" altLang="en-US" sz="3200">
                  <a:solidFill>
                    <a:srgbClr val="F0001D"/>
                  </a:solidFill>
                  <a:latin typeface="Times New Roman" panose="02020603050405020304" pitchFamily="18" charset="0"/>
                </a:rPr>
                <a:t>h =</a:t>
              </a:r>
              <a:r>
                <a:rPr lang="en-GB" altLang="en-US" sz="2400">
                  <a:solidFill>
                    <a:srgbClr val="0000FF"/>
                  </a:solidFill>
                  <a:latin typeface="Times New Roman" panose="02020603050405020304" pitchFamily="18" charset="0"/>
                </a:rPr>
                <a:t> </a:t>
              </a:r>
              <a:r>
                <a:rPr lang="el-GR" altLang="en-US" sz="3600">
                  <a:solidFill>
                    <a:schemeClr val="tx1"/>
                  </a:solidFill>
                  <a:latin typeface="Times New Roman" panose="02020603050405020304" pitchFamily="18" charset="0"/>
                  <a:cs typeface="Times New Roman" panose="02020603050405020304" pitchFamily="18" charset="0"/>
                </a:rPr>
                <a:t>Δ</a:t>
              </a:r>
              <a:r>
                <a:rPr lang="en-GB" altLang="en-US" sz="3600">
                  <a:solidFill>
                    <a:schemeClr val="tx1"/>
                  </a:solidFill>
                  <a:latin typeface="Times New Roman" panose="02020603050405020304" pitchFamily="18" charset="0"/>
                </a:rPr>
                <a:t>L/L</a:t>
              </a:r>
            </a:p>
          </p:txBody>
        </p:sp>
        <p:sp>
          <p:nvSpPr>
            <p:cNvPr id="31773" name="AutoShape 29"/>
            <p:cNvSpPr>
              <a:spLocks noChangeArrowheads="1"/>
            </p:cNvSpPr>
            <p:nvPr/>
          </p:nvSpPr>
          <p:spPr bwMode="auto">
            <a:xfrm>
              <a:off x="1584" y="3216"/>
              <a:ext cx="333" cy="214"/>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0000"/>
                  </a:solidFill>
                  <a:latin typeface="Book Antiqua" panose="02040602050305030304" pitchFamily="18"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660066"/>
                  </a:solidFill>
                  <a:latin typeface="Book Antiqua" panose="02040602050305030304" pitchFamily="18"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3300"/>
                  </a:solidFill>
                  <a:latin typeface="Book Antiqua" panose="02040602050305030304" pitchFamily="18"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9pPr>
            </a:lstStyle>
            <a:p>
              <a:pPr>
                <a:spcBef>
                  <a:spcPct val="0"/>
                </a:spcBef>
                <a:buClr>
                  <a:srgbClr val="114FFB"/>
                </a:buClr>
                <a:buFont typeface="Times New Roman" panose="02020603050405020304" pitchFamily="18" charset="0"/>
                <a:buNone/>
              </a:pPr>
              <a:r>
                <a:rPr lang="en-GB" altLang="en-US" sz="1600">
                  <a:solidFill>
                    <a:srgbClr val="DA0000"/>
                  </a:solidFill>
                  <a:latin typeface="Times New Roman" panose="02020603050405020304" pitchFamily="18" charset="0"/>
                </a:rPr>
                <a:t>6 W</a:t>
              </a:r>
            </a:p>
          </p:txBody>
        </p:sp>
        <p:sp>
          <p:nvSpPr>
            <p:cNvPr id="31774" name="AutoShape 30"/>
            <p:cNvSpPr>
              <a:spLocks noChangeArrowheads="1"/>
            </p:cNvSpPr>
            <p:nvPr/>
          </p:nvSpPr>
          <p:spPr bwMode="auto">
            <a:xfrm>
              <a:off x="2164" y="2969"/>
              <a:ext cx="461" cy="214"/>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0000"/>
                  </a:solidFill>
                  <a:latin typeface="Book Antiqua" panose="02040602050305030304" pitchFamily="18"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660066"/>
                  </a:solidFill>
                  <a:latin typeface="Book Antiqua" panose="02040602050305030304" pitchFamily="18"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3300"/>
                  </a:solidFill>
                  <a:latin typeface="Book Antiqua" panose="02040602050305030304" pitchFamily="18"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9pPr>
            </a:lstStyle>
            <a:p>
              <a:pPr>
                <a:spcBef>
                  <a:spcPct val="0"/>
                </a:spcBef>
                <a:buClr>
                  <a:srgbClr val="114FFB"/>
                </a:buClr>
                <a:buFont typeface="Times New Roman" panose="02020603050405020304" pitchFamily="18" charset="0"/>
                <a:buNone/>
              </a:pPr>
              <a:r>
                <a:rPr lang="en-GB" altLang="en-US" sz="1600">
                  <a:solidFill>
                    <a:srgbClr val="DA0000"/>
                  </a:solidFill>
                  <a:latin typeface="Times New Roman" panose="02020603050405020304" pitchFamily="18" charset="0"/>
                </a:rPr>
                <a:t>300 W</a:t>
              </a:r>
            </a:p>
          </p:txBody>
        </p:sp>
        <p:sp>
          <p:nvSpPr>
            <p:cNvPr id="31775" name="AutoShape 31"/>
            <p:cNvSpPr>
              <a:spLocks noChangeArrowheads="1"/>
            </p:cNvSpPr>
            <p:nvPr/>
          </p:nvSpPr>
          <p:spPr bwMode="auto">
            <a:xfrm>
              <a:off x="4045" y="2910"/>
              <a:ext cx="461" cy="214"/>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0000"/>
                  </a:solidFill>
                  <a:latin typeface="Book Antiqua" panose="02040602050305030304" pitchFamily="18"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660066"/>
                  </a:solidFill>
                  <a:latin typeface="Book Antiqua" panose="02040602050305030304" pitchFamily="18"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3300"/>
                  </a:solidFill>
                  <a:latin typeface="Book Antiqua" panose="02040602050305030304" pitchFamily="18"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Book Antiqua" panose="02040602050305030304" pitchFamily="18" charset="0"/>
                </a:defRPr>
              </a:lvl9pPr>
            </a:lstStyle>
            <a:p>
              <a:pPr>
                <a:spcBef>
                  <a:spcPct val="0"/>
                </a:spcBef>
                <a:buClr>
                  <a:srgbClr val="114FFB"/>
                </a:buClr>
                <a:buFont typeface="Times New Roman" panose="02020603050405020304" pitchFamily="18" charset="0"/>
                <a:buNone/>
              </a:pPr>
              <a:r>
                <a:rPr lang="en-GB" altLang="en-US" sz="1600">
                  <a:solidFill>
                    <a:srgbClr val="DA0000"/>
                  </a:solidFill>
                  <a:latin typeface="Times New Roman" panose="02020603050405020304" pitchFamily="18" charset="0"/>
                </a:rPr>
                <a:t>20 kW</a:t>
              </a:r>
            </a:p>
          </p:txBody>
        </p:sp>
      </p:grpSp>
      <p:pic>
        <p:nvPicPr>
          <p:cNvPr id="54304" name="Picture 32" descr="L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83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0800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1000"/>
                                        <p:tgtEl>
                                          <p:spTgt spid="54275"/>
                                        </p:tgtEl>
                                      </p:cBhvr>
                                    </p:animEffect>
                                    <p:set>
                                      <p:cBhvr>
                                        <p:cTn id="7" dur="1" fill="hold">
                                          <p:stCondLst>
                                            <p:cond delay="999"/>
                                          </p:stCondLst>
                                        </p:cTn>
                                        <p:tgtEl>
                                          <p:spTgt spid="5427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4304"/>
                                        </p:tgtEl>
                                        <p:attrNameLst>
                                          <p:attrName>style.visibility</p:attrName>
                                        </p:attrNameLst>
                                      </p:cBhvr>
                                      <p:to>
                                        <p:strVal val="visible"/>
                                      </p:to>
                                    </p:set>
                                    <p:animEffect transition="in" filter="fade">
                                      <p:cBhvr>
                                        <p:cTn id="12" dur="2000"/>
                                        <p:tgtEl>
                                          <p:spTgt spid="54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1"/>
          <p:cNvSpPr>
            <a:spLocks noGrp="1"/>
          </p:cNvSpPr>
          <p:nvPr>
            <p:ph type="dt" sz="quarter" idx="10"/>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1400" smtClean="0">
              <a:solidFill>
                <a:schemeClr val="tx1"/>
              </a:solidFill>
              <a:latin typeface="Times New Roman" panose="02020603050405020304" pitchFamily="18" charset="0"/>
            </a:endParaRPr>
          </a:p>
        </p:txBody>
      </p:sp>
      <p:sp>
        <p:nvSpPr>
          <p:cNvPr id="32771" name="Footer Placeholder 2"/>
          <p:cNvSpPr>
            <a:spLocks noGrp="1"/>
          </p:cNvSpPr>
          <p:nvPr>
            <p:ph type="ftr" sz="quarter" idx="11"/>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400" smtClean="0">
                <a:solidFill>
                  <a:schemeClr val="accent2"/>
                </a:solidFill>
                <a:latin typeface="Times New Roman" panose="02020603050405020304" pitchFamily="18" charset="0"/>
              </a:rPr>
              <a:t>Les Houches 2018</a:t>
            </a:r>
          </a:p>
        </p:txBody>
      </p:sp>
      <p:sp>
        <p:nvSpPr>
          <p:cNvPr id="6" name="Slide Number Placeholder 3"/>
          <p:cNvSpPr>
            <a:spLocks noGrp="1"/>
          </p:cNvSpPr>
          <p:nvPr>
            <p:ph type="sldNum" sz="quarter" idx="12"/>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11CBBEB-3FE5-42AB-8624-37671E596A93}" type="slidenum">
              <a:rPr lang="en-US" altLang="en-US" sz="1400">
                <a:solidFill>
                  <a:schemeClr val="accent2"/>
                </a:solidFill>
                <a:latin typeface="Book Antiqua" panose="02040602050305030304" pitchFamily="18" charset="0"/>
              </a:rPr>
              <a:pPr/>
              <a:t>28</a:t>
            </a:fld>
            <a:endParaRPr lang="en-US" altLang="en-US" sz="1400">
              <a:latin typeface="Book Antiqua" panose="02040602050305030304" pitchFamily="18" charset="0"/>
            </a:endParaRPr>
          </a:p>
        </p:txBody>
      </p:sp>
      <p:sp>
        <p:nvSpPr>
          <p:cNvPr id="32773" name="Rectangle 2"/>
          <p:cNvSpPr>
            <a:spLocks noChangeArrowheads="1"/>
          </p:cNvSpPr>
          <p:nvPr/>
        </p:nvSpPr>
        <p:spPr bwMode="auto">
          <a:xfrm>
            <a:off x="1219200" y="762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lgn="ctr">
              <a:spcBef>
                <a:spcPct val="0"/>
              </a:spcBef>
              <a:buFontTx/>
              <a:buNone/>
            </a:pPr>
            <a:r>
              <a:rPr lang="en-US" altLang="en-US" sz="4000">
                <a:solidFill>
                  <a:schemeClr val="accent2"/>
                </a:solidFill>
              </a:rPr>
              <a:t>How Does it All Hang Together?</a:t>
            </a:r>
          </a:p>
        </p:txBody>
      </p:sp>
      <p:pic>
        <p:nvPicPr>
          <p:cNvPr id="32774" name="Picture 3" descr="A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75" y="762000"/>
            <a:ext cx="8378825" cy="604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83467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1" u="none" strike="noStrike" kern="1200" cap="none" spc="0" normalizeH="0" baseline="0" noProof="0" smtClean="0">
                <a:ln>
                  <a:noFill/>
                </a:ln>
                <a:solidFill>
                  <a:srgbClr val="743199"/>
                </a:solidFill>
                <a:effectLst/>
                <a:uLnTx/>
                <a:uFillTx/>
                <a:latin typeface="Helvetica" panose="020B0604020202020204" pitchFamily="34" charset="0"/>
                <a:ea typeface="+mn-ea"/>
                <a:cs typeface="+mn-cs"/>
              </a:rPr>
              <a:t>Les Houches 2018</a:t>
            </a:r>
          </a:p>
        </p:txBody>
      </p:sp>
      <p:sp>
        <p:nvSpPr>
          <p:cNvPr id="33"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7BB91E7-E151-49DD-9EB2-7676CAE62263}" type="slidenum">
              <a:rPr kumimoji="0" lang="en-US" altLang="en-US" sz="8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8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6018" name="Rectangle 2"/>
          <p:cNvSpPr>
            <a:spLocks noChangeArrowheads="1"/>
          </p:cNvSpPr>
          <p:nvPr/>
        </p:nvSpPr>
        <p:spPr bwMode="auto">
          <a:xfrm rot="-3292410">
            <a:off x="4004469" y="5001419"/>
            <a:ext cx="457200" cy="150812"/>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6019" name="Rectangle 3"/>
          <p:cNvSpPr>
            <a:spLocks noGrp="1" noChangeArrowheads="1"/>
          </p:cNvSpPr>
          <p:nvPr>
            <p:ph type="title"/>
          </p:nvPr>
        </p:nvSpPr>
        <p:spPr/>
        <p:txBody>
          <a:bodyPr/>
          <a:lstStyle/>
          <a:p>
            <a:r>
              <a:rPr lang="en-US" altLang="en-US"/>
              <a:t>First Lock for a LIGO Interferometer</a:t>
            </a:r>
          </a:p>
        </p:txBody>
      </p:sp>
      <p:sp>
        <p:nvSpPr>
          <p:cNvPr id="86020" name="Rectangle 4"/>
          <p:cNvSpPr>
            <a:spLocks noChangeArrowheads="1"/>
          </p:cNvSpPr>
          <p:nvPr/>
        </p:nvSpPr>
        <p:spPr bwMode="auto">
          <a:xfrm>
            <a:off x="3957638" y="1600200"/>
            <a:ext cx="457200" cy="2286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6021" name="Rectangle 5"/>
          <p:cNvSpPr>
            <a:spLocks noChangeArrowheads="1"/>
          </p:cNvSpPr>
          <p:nvPr/>
        </p:nvSpPr>
        <p:spPr bwMode="auto">
          <a:xfrm>
            <a:off x="3956050" y="4191000"/>
            <a:ext cx="457200" cy="2286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6022" name="Line 6"/>
          <p:cNvSpPr>
            <a:spLocks noChangeShapeType="1"/>
          </p:cNvSpPr>
          <p:nvPr/>
        </p:nvSpPr>
        <p:spPr bwMode="auto">
          <a:xfrm>
            <a:off x="4184650" y="1828800"/>
            <a:ext cx="0" cy="2362200"/>
          </a:xfrm>
          <a:prstGeom prst="line">
            <a:avLst/>
          </a:prstGeom>
          <a:noFill/>
          <a:ln w="101600">
            <a:solidFill>
              <a:srgbClr val="E3293B"/>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6023" name="Rectangle 7"/>
          <p:cNvSpPr>
            <a:spLocks noChangeArrowheads="1"/>
          </p:cNvSpPr>
          <p:nvPr/>
        </p:nvSpPr>
        <p:spPr bwMode="auto">
          <a:xfrm rot="5400000">
            <a:off x="7962900" y="4914900"/>
            <a:ext cx="457200" cy="2286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6024" name="Rectangle 8"/>
          <p:cNvSpPr>
            <a:spLocks noChangeArrowheads="1"/>
          </p:cNvSpPr>
          <p:nvPr/>
        </p:nvSpPr>
        <p:spPr bwMode="auto">
          <a:xfrm rot="5400000">
            <a:off x="4829175" y="4913313"/>
            <a:ext cx="457200" cy="2286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6025" name="Line 9"/>
          <p:cNvSpPr>
            <a:spLocks noChangeShapeType="1"/>
          </p:cNvSpPr>
          <p:nvPr/>
        </p:nvSpPr>
        <p:spPr bwMode="auto">
          <a:xfrm rot="5400000">
            <a:off x="6625432" y="3577431"/>
            <a:ext cx="0" cy="2903537"/>
          </a:xfrm>
          <a:prstGeom prst="line">
            <a:avLst/>
          </a:prstGeom>
          <a:noFill/>
          <a:ln w="101600">
            <a:solidFill>
              <a:srgbClr val="E3293B"/>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6026" name="Line 10"/>
          <p:cNvSpPr>
            <a:spLocks noChangeShapeType="1"/>
          </p:cNvSpPr>
          <p:nvPr/>
        </p:nvSpPr>
        <p:spPr bwMode="auto">
          <a:xfrm flipH="1">
            <a:off x="3422650" y="5029200"/>
            <a:ext cx="1751013" cy="0"/>
          </a:xfrm>
          <a:prstGeom prst="line">
            <a:avLst/>
          </a:prstGeom>
          <a:noFill/>
          <a:ln w="57150">
            <a:solidFill>
              <a:srgbClr val="E3293B"/>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6027" name="Line 11"/>
          <p:cNvSpPr>
            <a:spLocks noChangeShapeType="1"/>
          </p:cNvSpPr>
          <p:nvPr/>
        </p:nvSpPr>
        <p:spPr bwMode="auto">
          <a:xfrm>
            <a:off x="4184650" y="4191000"/>
            <a:ext cx="1588" cy="838200"/>
          </a:xfrm>
          <a:prstGeom prst="line">
            <a:avLst/>
          </a:prstGeom>
          <a:noFill/>
          <a:ln w="57150">
            <a:solidFill>
              <a:srgbClr val="E3293B"/>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6028" name="Rectangle 12"/>
          <p:cNvSpPr>
            <a:spLocks noChangeArrowheads="1"/>
          </p:cNvSpPr>
          <p:nvPr/>
        </p:nvSpPr>
        <p:spPr bwMode="auto">
          <a:xfrm rot="5400000">
            <a:off x="3079750" y="4913313"/>
            <a:ext cx="457200" cy="2286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6029" name="Rectangle 13"/>
          <p:cNvSpPr>
            <a:spLocks noChangeArrowheads="1"/>
          </p:cNvSpPr>
          <p:nvPr/>
        </p:nvSpPr>
        <p:spPr bwMode="auto">
          <a:xfrm>
            <a:off x="874713" y="4724400"/>
            <a:ext cx="1600200" cy="609600"/>
          </a:xfrm>
          <a:prstGeom prst="rect">
            <a:avLst/>
          </a:prstGeom>
          <a:solidFill>
            <a:schemeClr val="bg2"/>
          </a:solidFill>
          <a:ln w="2857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rPr>
              <a:t>Laser</a:t>
            </a:r>
          </a:p>
        </p:txBody>
      </p:sp>
      <p:sp>
        <p:nvSpPr>
          <p:cNvPr id="86030" name="Line 14"/>
          <p:cNvSpPr>
            <a:spLocks noChangeShapeType="1"/>
          </p:cNvSpPr>
          <p:nvPr/>
        </p:nvSpPr>
        <p:spPr bwMode="auto">
          <a:xfrm flipH="1">
            <a:off x="2474913" y="5029200"/>
            <a:ext cx="2398712" cy="0"/>
          </a:xfrm>
          <a:prstGeom prst="line">
            <a:avLst/>
          </a:prstGeom>
          <a:noFill/>
          <a:ln w="28575">
            <a:solidFill>
              <a:srgbClr val="E3293B"/>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6031" name="Text Box 15"/>
          <p:cNvSpPr txBox="1">
            <a:spLocks noChangeArrowheads="1"/>
          </p:cNvSpPr>
          <p:nvPr/>
        </p:nvSpPr>
        <p:spPr bwMode="auto">
          <a:xfrm>
            <a:off x="4572000" y="1495425"/>
            <a:ext cx="1762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smtClean="0">
                <a:ln>
                  <a:noFill/>
                </a:ln>
                <a:solidFill>
                  <a:srgbClr val="114FFB"/>
                </a:solidFill>
                <a:effectLst/>
                <a:uLnTx/>
                <a:uFillTx/>
                <a:latin typeface="Helvetica" panose="020B0604020202020204" pitchFamily="34" charset="0"/>
                <a:ea typeface="+mn-ea"/>
                <a:cs typeface="+mn-cs"/>
              </a:rPr>
              <a:t>end test mass</a:t>
            </a:r>
          </a:p>
        </p:txBody>
      </p:sp>
      <p:sp>
        <p:nvSpPr>
          <p:cNvPr id="86032" name="Text Box 16"/>
          <p:cNvSpPr txBox="1">
            <a:spLocks noChangeArrowheads="1"/>
          </p:cNvSpPr>
          <p:nvPr/>
        </p:nvSpPr>
        <p:spPr bwMode="auto">
          <a:xfrm>
            <a:off x="5486400" y="2403475"/>
            <a:ext cx="2590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smtClean="0">
                <a:ln>
                  <a:noFill/>
                </a:ln>
                <a:solidFill>
                  <a:srgbClr val="114FFB"/>
                </a:solidFill>
                <a:effectLst/>
                <a:uLnTx/>
                <a:uFillTx/>
                <a:latin typeface="Helvetica" panose="020B0604020202020204" pitchFamily="34" charset="0"/>
                <a:ea typeface="+mn-ea"/>
                <a:cs typeface="+mn-cs"/>
              </a:rPr>
              <a:t>Light bounces back and forth along arms about 100 times</a:t>
            </a:r>
          </a:p>
        </p:txBody>
      </p:sp>
      <p:sp>
        <p:nvSpPr>
          <p:cNvPr id="86034" name="Line 18"/>
          <p:cNvSpPr>
            <a:spLocks noChangeShapeType="1"/>
          </p:cNvSpPr>
          <p:nvPr/>
        </p:nvSpPr>
        <p:spPr bwMode="auto">
          <a:xfrm>
            <a:off x="2971800" y="4086225"/>
            <a:ext cx="935038" cy="942975"/>
          </a:xfrm>
          <a:prstGeom prst="line">
            <a:avLst/>
          </a:prstGeom>
          <a:noFill/>
          <a:ln w="28575">
            <a:solidFill>
              <a:schemeClr val="tx1"/>
            </a:solidFill>
            <a:round/>
            <a:headEnd type="none" w="sm" len="sm"/>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6035" name="Text Box 19"/>
          <p:cNvSpPr txBox="1">
            <a:spLocks noChangeArrowheads="1"/>
          </p:cNvSpPr>
          <p:nvPr/>
        </p:nvSpPr>
        <p:spPr bwMode="auto">
          <a:xfrm>
            <a:off x="4572000" y="4086225"/>
            <a:ext cx="1889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smtClean="0">
                <a:ln>
                  <a:noFill/>
                </a:ln>
                <a:solidFill>
                  <a:srgbClr val="114FFB"/>
                </a:solidFill>
                <a:effectLst/>
                <a:uLnTx/>
                <a:uFillTx/>
                <a:latin typeface="Helvetica" panose="020B0604020202020204" pitchFamily="34" charset="0"/>
                <a:ea typeface="+mn-ea"/>
                <a:cs typeface="+mn-cs"/>
              </a:rPr>
              <a:t>input test mass</a:t>
            </a:r>
          </a:p>
        </p:txBody>
      </p:sp>
      <p:sp>
        <p:nvSpPr>
          <p:cNvPr id="86036" name="Text Box 20"/>
          <p:cNvSpPr txBox="1">
            <a:spLocks noChangeArrowheads="1"/>
          </p:cNvSpPr>
          <p:nvPr/>
        </p:nvSpPr>
        <p:spPr bwMode="auto">
          <a:xfrm>
            <a:off x="874713" y="3735388"/>
            <a:ext cx="25479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smtClean="0">
                <a:ln>
                  <a:noFill/>
                </a:ln>
                <a:solidFill>
                  <a:srgbClr val="114FFB"/>
                </a:solidFill>
                <a:effectLst/>
                <a:uLnTx/>
                <a:uFillTx/>
                <a:latin typeface="Helvetica" panose="020B0604020202020204" pitchFamily="34" charset="0"/>
                <a:ea typeface="+mn-ea"/>
                <a:cs typeface="+mn-cs"/>
              </a:rPr>
              <a:t>Light is “recycled” about 50 times</a:t>
            </a:r>
          </a:p>
        </p:txBody>
      </p:sp>
      <p:sp>
        <p:nvSpPr>
          <p:cNvPr id="86039" name="Line 23"/>
          <p:cNvSpPr>
            <a:spLocks noChangeShapeType="1"/>
          </p:cNvSpPr>
          <p:nvPr/>
        </p:nvSpPr>
        <p:spPr bwMode="auto">
          <a:xfrm>
            <a:off x="4186238" y="5029200"/>
            <a:ext cx="0" cy="685800"/>
          </a:xfrm>
          <a:prstGeom prst="line">
            <a:avLst/>
          </a:prstGeom>
          <a:noFill/>
          <a:ln w="12700">
            <a:solidFill>
              <a:srgbClr val="E3293B"/>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6040" name="AutoShape 24"/>
          <p:cNvSpPr>
            <a:spLocks noChangeAspect="1" noChangeArrowheads="1"/>
          </p:cNvSpPr>
          <p:nvPr/>
        </p:nvSpPr>
        <p:spPr bwMode="auto">
          <a:xfrm>
            <a:off x="4062413" y="5527675"/>
            <a:ext cx="246062" cy="493713"/>
          </a:xfrm>
          <a:prstGeom prst="downArrow">
            <a:avLst>
              <a:gd name="adj1" fmla="val 50000"/>
              <a:gd name="adj2" fmla="val 50161"/>
            </a:avLst>
          </a:prstGeom>
          <a:solidFill>
            <a:srgbClr val="E3293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6041" name="Text Box 25"/>
          <p:cNvSpPr txBox="1">
            <a:spLocks noChangeArrowheads="1"/>
          </p:cNvSpPr>
          <p:nvPr/>
        </p:nvSpPr>
        <p:spPr bwMode="auto">
          <a:xfrm>
            <a:off x="3133725" y="5611813"/>
            <a:ext cx="849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smtClean="0">
                <a:ln>
                  <a:noFill/>
                </a:ln>
                <a:solidFill>
                  <a:srgbClr val="114FFB"/>
                </a:solidFill>
                <a:effectLst/>
                <a:uLnTx/>
                <a:uFillTx/>
                <a:latin typeface="Helvetica" panose="020B0604020202020204" pitchFamily="34" charset="0"/>
                <a:ea typeface="+mn-ea"/>
                <a:cs typeface="+mn-cs"/>
              </a:rPr>
              <a:t>signal</a:t>
            </a:r>
          </a:p>
        </p:txBody>
      </p:sp>
      <p:sp>
        <p:nvSpPr>
          <p:cNvPr id="86042" name="Line 26"/>
          <p:cNvSpPr>
            <a:spLocks noChangeShapeType="1"/>
          </p:cNvSpPr>
          <p:nvPr/>
        </p:nvSpPr>
        <p:spPr bwMode="auto">
          <a:xfrm>
            <a:off x="3957638" y="1828800"/>
            <a:ext cx="455612"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6043" name="Line 27"/>
          <p:cNvSpPr>
            <a:spLocks noChangeShapeType="1"/>
          </p:cNvSpPr>
          <p:nvPr/>
        </p:nvSpPr>
        <p:spPr bwMode="auto">
          <a:xfrm flipV="1">
            <a:off x="5173663" y="4800600"/>
            <a:ext cx="0" cy="45720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6044" name="Line 28"/>
          <p:cNvSpPr>
            <a:spLocks noChangeShapeType="1"/>
          </p:cNvSpPr>
          <p:nvPr/>
        </p:nvSpPr>
        <p:spPr bwMode="auto">
          <a:xfrm>
            <a:off x="3959225" y="4191000"/>
            <a:ext cx="455613"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6045" name="Line 29"/>
          <p:cNvSpPr>
            <a:spLocks noChangeShapeType="1"/>
          </p:cNvSpPr>
          <p:nvPr/>
        </p:nvSpPr>
        <p:spPr bwMode="auto">
          <a:xfrm flipV="1">
            <a:off x="3422650" y="4799013"/>
            <a:ext cx="0" cy="45720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6046" name="Line 30"/>
          <p:cNvSpPr>
            <a:spLocks noChangeShapeType="1"/>
          </p:cNvSpPr>
          <p:nvPr/>
        </p:nvSpPr>
        <p:spPr bwMode="auto">
          <a:xfrm flipV="1">
            <a:off x="8077200" y="4800600"/>
            <a:ext cx="0" cy="45720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6047" name="Line 31"/>
          <p:cNvSpPr>
            <a:spLocks noChangeShapeType="1"/>
          </p:cNvSpPr>
          <p:nvPr/>
        </p:nvSpPr>
        <p:spPr bwMode="auto">
          <a:xfrm flipV="1">
            <a:off x="4041775" y="4848225"/>
            <a:ext cx="266700" cy="379413"/>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6048" name="Line 32"/>
          <p:cNvSpPr>
            <a:spLocks noChangeShapeType="1"/>
          </p:cNvSpPr>
          <p:nvPr/>
        </p:nvSpPr>
        <p:spPr bwMode="auto">
          <a:xfrm flipH="1">
            <a:off x="4362450" y="2895600"/>
            <a:ext cx="1123950" cy="0"/>
          </a:xfrm>
          <a:prstGeom prst="line">
            <a:avLst/>
          </a:prstGeom>
          <a:noFill/>
          <a:ln w="28575">
            <a:solidFill>
              <a:schemeClr val="tx1"/>
            </a:solidFill>
            <a:round/>
            <a:headEnd type="none" w="sm" len="sm"/>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6049" name="Line 33"/>
          <p:cNvSpPr>
            <a:spLocks noChangeShapeType="1"/>
          </p:cNvSpPr>
          <p:nvPr/>
        </p:nvSpPr>
        <p:spPr bwMode="auto">
          <a:xfrm>
            <a:off x="6580188" y="3657600"/>
            <a:ext cx="0" cy="1219200"/>
          </a:xfrm>
          <a:prstGeom prst="line">
            <a:avLst/>
          </a:prstGeom>
          <a:noFill/>
          <a:ln w="28575">
            <a:solidFill>
              <a:schemeClr val="tx1"/>
            </a:solidFill>
            <a:round/>
            <a:headEnd type="none" w="sm" len="sm"/>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6050" name="Text Box 34"/>
          <p:cNvSpPr txBox="1">
            <a:spLocks noChangeArrowheads="1"/>
          </p:cNvSpPr>
          <p:nvPr/>
        </p:nvSpPr>
        <p:spPr bwMode="auto">
          <a:xfrm>
            <a:off x="457200" y="1249363"/>
            <a:ext cx="344963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smtClean="0">
                <a:ln>
                  <a:noFill/>
                </a:ln>
                <a:solidFill>
                  <a:srgbClr val="114FFB"/>
                </a:solidFill>
                <a:effectLst/>
                <a:uLnTx/>
                <a:uFillTx/>
                <a:latin typeface="Helvetica" panose="020B0604020202020204" pitchFamily="34" charset="0"/>
                <a:ea typeface="+mn-ea"/>
                <a:cs typeface="+mn-cs"/>
              </a:rPr>
              <a:t>Requires test masses to be held in position to 10</a:t>
            </a:r>
            <a:r>
              <a:rPr kumimoji="0" lang="en-US" altLang="en-US" sz="2000" b="0" i="1" u="none" strike="noStrike" kern="1200" cap="none" spc="0" normalizeH="0" baseline="30000" noProof="0" smtClean="0">
                <a:ln>
                  <a:noFill/>
                </a:ln>
                <a:solidFill>
                  <a:srgbClr val="114FFB"/>
                </a:solidFill>
                <a:effectLst/>
                <a:uLnTx/>
                <a:uFillTx/>
                <a:latin typeface="Helvetica" panose="020B0604020202020204" pitchFamily="34" charset="0"/>
                <a:ea typeface="+mn-ea"/>
                <a:cs typeface="+mn-cs"/>
              </a:rPr>
              <a:t>-10</a:t>
            </a:r>
            <a:r>
              <a:rPr kumimoji="0" lang="en-US" altLang="en-US" sz="2000" b="0" i="1" u="none" strike="noStrike" kern="1200" cap="none" spc="0" normalizeH="0" baseline="0" noProof="0" smtClean="0">
                <a:ln>
                  <a:noFill/>
                </a:ln>
                <a:solidFill>
                  <a:srgbClr val="114FFB"/>
                </a:solidFill>
                <a:effectLst/>
                <a:uLnTx/>
                <a:uFillTx/>
                <a:latin typeface="Helvetica" panose="020B0604020202020204" pitchFamily="34" charset="0"/>
                <a:ea typeface="+mn-ea"/>
                <a:cs typeface="+mn-cs"/>
              </a:rPr>
              <a:t> meter (atomic diameter)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smtClean="0">
                <a:ln>
                  <a:noFill/>
                </a:ln>
                <a:solidFill>
                  <a:srgbClr val="CC3300"/>
                </a:solidFill>
                <a:effectLst/>
                <a:uLnTx/>
                <a:uFillTx/>
                <a:latin typeface="Helvetica" panose="020B0604020202020204" pitchFamily="34" charset="0"/>
                <a:ea typeface="+mn-ea"/>
                <a:cs typeface="+mn-cs"/>
              </a:rPr>
              <a:t>“Locking the interferometer”</a:t>
            </a:r>
          </a:p>
        </p:txBody>
      </p:sp>
      <p:sp>
        <p:nvSpPr>
          <p:cNvPr id="2" name="Date Placeholder 1"/>
          <p:cNvSpPr>
            <a:spLocks noGrp="1"/>
          </p:cNvSpPr>
          <p:nvPr>
            <p:ph type="dt" sz="half" idx="10"/>
          </p:nvPr>
        </p:nvSpPr>
        <p:spPr/>
        <p:txBody>
          <a:bodyPr/>
          <a:lstStyle/>
          <a:p>
            <a:endParaRPr lang="en-US" altLang="en-US"/>
          </a:p>
        </p:txBody>
      </p:sp>
    </p:spTree>
    <p:extLst>
      <p:ext uri="{BB962C8B-B14F-4D97-AF65-F5344CB8AC3E}">
        <p14:creationId xmlns:p14="http://schemas.microsoft.com/office/powerpoint/2010/main" val="3513719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6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50"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e Placeholder 3"/>
          <p:cNvSpPr>
            <a:spLocks noGrp="1"/>
          </p:cNvSpPr>
          <p:nvPr>
            <p:ph type="dt" sz="quarter" idx="10"/>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1400" smtClean="0">
              <a:solidFill>
                <a:schemeClr val="tx1"/>
              </a:solidFill>
              <a:latin typeface="Times New Roman" panose="02020603050405020304" pitchFamily="18" charset="0"/>
            </a:endParaRPr>
          </a:p>
        </p:txBody>
      </p:sp>
      <p:sp>
        <p:nvSpPr>
          <p:cNvPr id="5123" name="Footer Placeholder 4"/>
          <p:cNvSpPr>
            <a:spLocks noGrp="1"/>
          </p:cNvSpPr>
          <p:nvPr>
            <p:ph type="ftr" sz="quarter" idx="11"/>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400" smtClean="0">
                <a:solidFill>
                  <a:schemeClr val="accent2"/>
                </a:solidFill>
                <a:latin typeface="Times New Roman" panose="02020603050405020304" pitchFamily="18" charset="0"/>
              </a:rPr>
              <a:t>Les Houches 2018</a:t>
            </a:r>
          </a:p>
        </p:txBody>
      </p:sp>
      <p:sp>
        <p:nvSpPr>
          <p:cNvPr id="5124" name="Slide Number Placeholder 5"/>
          <p:cNvSpPr>
            <a:spLocks noGrp="1"/>
          </p:cNvSpPr>
          <p:nvPr>
            <p:ph type="sldNum" sz="quarter" idx="12"/>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fld id="{0FEA7E4B-ADBA-40A4-A565-39F79A308EAF}" type="slidenum">
              <a:rPr lang="en-US" altLang="en-US" sz="1400" smtClean="0">
                <a:solidFill>
                  <a:schemeClr val="accent2"/>
                </a:solidFill>
              </a:rPr>
              <a:pPr>
                <a:spcBef>
                  <a:spcPct val="0"/>
                </a:spcBef>
                <a:buFontTx/>
                <a:buNone/>
              </a:pPr>
              <a:t>3</a:t>
            </a:fld>
            <a:endParaRPr lang="en-US" altLang="en-US" sz="1400" smtClean="0">
              <a:solidFill>
                <a:schemeClr val="tx1"/>
              </a:solidFill>
            </a:endParaRPr>
          </a:p>
        </p:txBody>
      </p:sp>
      <p:sp>
        <p:nvSpPr>
          <p:cNvPr id="5125" name="Rectangle 2"/>
          <p:cNvSpPr>
            <a:spLocks noGrp="1" noChangeArrowheads="1"/>
          </p:cNvSpPr>
          <p:nvPr>
            <p:ph type="title"/>
          </p:nvPr>
        </p:nvSpPr>
        <p:spPr/>
        <p:txBody>
          <a:bodyPr/>
          <a:lstStyle/>
          <a:p>
            <a:r>
              <a:rPr lang="en-US" altLang="en-US" smtClean="0"/>
              <a:t>Outline</a:t>
            </a:r>
          </a:p>
        </p:txBody>
      </p:sp>
      <p:sp>
        <p:nvSpPr>
          <p:cNvPr id="5126" name="Rectangle 3"/>
          <p:cNvSpPr>
            <a:spLocks noGrp="1" noChangeArrowheads="1"/>
          </p:cNvSpPr>
          <p:nvPr>
            <p:ph type="body" idx="1"/>
          </p:nvPr>
        </p:nvSpPr>
        <p:spPr/>
        <p:txBody>
          <a:bodyPr/>
          <a:lstStyle/>
          <a:p>
            <a:pPr marL="514350" indent="-514350">
              <a:buFont typeface="Book Antiqua" panose="02040602050305030304" pitchFamily="18" charset="0"/>
              <a:buAutoNum type="arabicPeriod"/>
            </a:pPr>
            <a:r>
              <a:rPr lang="en-US" altLang="en-US" dirty="0" smtClean="0"/>
              <a:t>Control systems</a:t>
            </a:r>
          </a:p>
          <a:p>
            <a:pPr marL="514350" indent="-514350">
              <a:buFont typeface="Book Antiqua" panose="02040602050305030304" pitchFamily="18" charset="0"/>
              <a:buAutoNum type="arabicPeriod"/>
            </a:pPr>
            <a:r>
              <a:rPr lang="en-US" altLang="en-US" dirty="0" smtClean="0"/>
              <a:t>Applications to pointing, active damping, active vibration isolation</a:t>
            </a:r>
          </a:p>
          <a:p>
            <a:pPr marL="514350" indent="-514350">
              <a:buFont typeface="Book Antiqua" panose="02040602050305030304" pitchFamily="18" charset="0"/>
              <a:buAutoNum type="arabicPeriod"/>
            </a:pPr>
            <a:r>
              <a:rPr lang="en-US" altLang="en-US" dirty="0" smtClean="0"/>
              <a:t>Locking (F-P cavity, ifo)</a:t>
            </a:r>
          </a:p>
          <a:p>
            <a:pPr marL="400050" lvl="1" indent="0">
              <a:buNone/>
            </a:pPr>
            <a:r>
              <a:rPr lang="en-US" altLang="en-US" dirty="0" smtClean="0"/>
              <a:t>We’ve made a “rigid” and linear system without “material rigidity”</a:t>
            </a:r>
          </a:p>
          <a:p>
            <a:pPr marL="514350" indent="-514350">
              <a:buFont typeface="+mj-lt"/>
              <a:buAutoNum type="arabicPeriod"/>
            </a:pPr>
            <a:r>
              <a:rPr lang="en-US" altLang="en-US" dirty="0" smtClean="0"/>
              <a:t>Challenges of control systems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Footer Placeholder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1" u="none" strike="noStrike" kern="1200" cap="none" spc="0" normalizeH="0" baseline="0" noProof="0" smtClean="0">
                <a:ln>
                  <a:noFill/>
                </a:ln>
                <a:solidFill>
                  <a:srgbClr val="743199"/>
                </a:solidFill>
                <a:effectLst/>
                <a:uLnTx/>
                <a:uFillTx/>
                <a:latin typeface="Helvetica" panose="020B0604020202020204" pitchFamily="34" charset="0"/>
                <a:ea typeface="+mn-ea"/>
                <a:cs typeface="+mn-cs"/>
              </a:rPr>
              <a:t>Les Houches 2018</a:t>
            </a:r>
          </a:p>
        </p:txBody>
      </p:sp>
      <p:sp>
        <p:nvSpPr>
          <p:cNvPr id="86"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DC353D3-94FC-4790-8A2F-9B4D9BF7A722}" type="slidenum">
              <a:rPr kumimoji="0" lang="en-US" altLang="en-US" sz="8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8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042" name="Rectangle 1026"/>
          <p:cNvSpPr>
            <a:spLocks noChangeArrowheads="1"/>
          </p:cNvSpPr>
          <p:nvPr/>
        </p:nvSpPr>
        <p:spPr bwMode="auto">
          <a:xfrm>
            <a:off x="1524000" y="266700"/>
            <a:ext cx="7239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1" u="none" strike="noStrike" kern="1200" cap="none" spc="0" normalizeH="0" baseline="0" noProof="0" smtClean="0">
                <a:ln>
                  <a:noFill/>
                </a:ln>
                <a:solidFill>
                  <a:srgbClr val="000000"/>
                </a:solidFill>
                <a:effectLst/>
                <a:uLnTx/>
                <a:uFillTx/>
                <a:latin typeface="Helvetica" panose="020B0604020202020204" pitchFamily="34" charset="0"/>
                <a:ea typeface="+mn-ea"/>
                <a:cs typeface="+mn-cs"/>
              </a:rPr>
              <a:t>Steps to Locking the Interferometer</a:t>
            </a:r>
          </a:p>
        </p:txBody>
      </p:sp>
      <p:sp>
        <p:nvSpPr>
          <p:cNvPr id="87047" name="AutoShape 1031"/>
          <p:cNvSpPr>
            <a:spLocks noChangeAspect="1" noChangeArrowheads="1"/>
          </p:cNvSpPr>
          <p:nvPr/>
        </p:nvSpPr>
        <p:spPr bwMode="auto">
          <a:xfrm>
            <a:off x="4043363" y="5527675"/>
            <a:ext cx="246062" cy="493713"/>
          </a:xfrm>
          <a:prstGeom prst="downArrow">
            <a:avLst>
              <a:gd name="adj1" fmla="val 50000"/>
              <a:gd name="adj2" fmla="val 50161"/>
            </a:avLst>
          </a:prstGeom>
          <a:solidFill>
            <a:srgbClr val="E3293B"/>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048" name="Text Box 1032"/>
          <p:cNvSpPr txBox="1">
            <a:spLocks noChangeArrowheads="1"/>
          </p:cNvSpPr>
          <p:nvPr/>
        </p:nvSpPr>
        <p:spPr bwMode="auto">
          <a:xfrm>
            <a:off x="3133725" y="5564188"/>
            <a:ext cx="928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smtClean="0">
                <a:ln>
                  <a:noFill/>
                </a:ln>
                <a:solidFill>
                  <a:srgbClr val="114FFB"/>
                </a:solidFill>
                <a:effectLst/>
                <a:uLnTx/>
                <a:uFillTx/>
                <a:latin typeface="Times New Roman" panose="02020603050405020304" pitchFamily="18" charset="0"/>
                <a:ea typeface="+mn-ea"/>
                <a:cs typeface="+mn-cs"/>
              </a:rPr>
              <a:t>signal</a:t>
            </a:r>
          </a:p>
        </p:txBody>
      </p:sp>
      <p:sp>
        <p:nvSpPr>
          <p:cNvPr id="87049" name="Line 1033"/>
          <p:cNvSpPr>
            <a:spLocks noChangeShapeType="1"/>
          </p:cNvSpPr>
          <p:nvPr/>
        </p:nvSpPr>
        <p:spPr bwMode="auto">
          <a:xfrm flipV="1">
            <a:off x="3422650" y="4800600"/>
            <a:ext cx="0" cy="457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grpSp>
        <p:nvGrpSpPr>
          <p:cNvPr id="87050" name="Group 1034"/>
          <p:cNvGrpSpPr>
            <a:grpSpLocks/>
          </p:cNvGrpSpPr>
          <p:nvPr/>
        </p:nvGrpSpPr>
        <p:grpSpPr bwMode="auto">
          <a:xfrm>
            <a:off x="3194050" y="1600200"/>
            <a:ext cx="5111750" cy="3733800"/>
            <a:chOff x="2012" y="1008"/>
            <a:chExt cx="3220" cy="2352"/>
          </a:xfrm>
        </p:grpSpPr>
        <p:sp>
          <p:nvSpPr>
            <p:cNvPr id="87051" name="Rectangle 1035"/>
            <p:cNvSpPr>
              <a:spLocks noChangeArrowheads="1"/>
            </p:cNvSpPr>
            <p:nvPr/>
          </p:nvSpPr>
          <p:spPr bwMode="auto">
            <a:xfrm rot="5400000">
              <a:off x="1940" y="3096"/>
              <a:ext cx="288" cy="14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052" name="Rectangle 1036"/>
            <p:cNvSpPr>
              <a:spLocks noChangeArrowheads="1"/>
            </p:cNvSpPr>
            <p:nvPr/>
          </p:nvSpPr>
          <p:spPr bwMode="auto">
            <a:xfrm rot="-3292410">
              <a:off x="2493" y="3168"/>
              <a:ext cx="288" cy="95"/>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053" name="Rectangle 1037"/>
            <p:cNvSpPr>
              <a:spLocks noChangeArrowheads="1"/>
            </p:cNvSpPr>
            <p:nvPr/>
          </p:nvSpPr>
          <p:spPr bwMode="auto">
            <a:xfrm rot="5400000">
              <a:off x="3042" y="3095"/>
              <a:ext cx="288" cy="14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054" name="Rectangle 1038"/>
            <p:cNvSpPr>
              <a:spLocks noChangeArrowheads="1"/>
            </p:cNvSpPr>
            <p:nvPr/>
          </p:nvSpPr>
          <p:spPr bwMode="auto">
            <a:xfrm>
              <a:off x="2493" y="1008"/>
              <a:ext cx="288" cy="14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055" name="Rectangle 1039"/>
            <p:cNvSpPr>
              <a:spLocks noChangeArrowheads="1"/>
            </p:cNvSpPr>
            <p:nvPr/>
          </p:nvSpPr>
          <p:spPr bwMode="auto">
            <a:xfrm rot="5400000">
              <a:off x="5016" y="3096"/>
              <a:ext cx="288" cy="14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056" name="Rectangle 1040"/>
            <p:cNvSpPr>
              <a:spLocks noChangeArrowheads="1"/>
            </p:cNvSpPr>
            <p:nvPr/>
          </p:nvSpPr>
          <p:spPr bwMode="auto">
            <a:xfrm>
              <a:off x="2492" y="2640"/>
              <a:ext cx="288" cy="144"/>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grpSp>
      <p:grpSp>
        <p:nvGrpSpPr>
          <p:cNvPr id="87057" name="Group 1041"/>
          <p:cNvGrpSpPr>
            <a:grpSpLocks/>
          </p:cNvGrpSpPr>
          <p:nvPr/>
        </p:nvGrpSpPr>
        <p:grpSpPr bwMode="auto">
          <a:xfrm>
            <a:off x="2455863" y="4210050"/>
            <a:ext cx="2716212" cy="1714500"/>
            <a:chOff x="1547" y="2628"/>
            <a:chExt cx="1711" cy="1080"/>
          </a:xfrm>
        </p:grpSpPr>
        <p:sp>
          <p:nvSpPr>
            <p:cNvPr id="87058" name="Line 1042"/>
            <p:cNvSpPr>
              <a:spLocks noChangeShapeType="1"/>
            </p:cNvSpPr>
            <p:nvPr/>
          </p:nvSpPr>
          <p:spPr bwMode="auto">
            <a:xfrm flipH="1">
              <a:off x="1547" y="3156"/>
              <a:ext cx="1711" cy="0"/>
            </a:xfrm>
            <a:prstGeom prst="line">
              <a:avLst/>
            </a:prstGeom>
            <a:noFill/>
            <a:ln w="9525">
              <a:solidFill>
                <a:srgbClr val="E3293B"/>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059" name="Line 1043"/>
            <p:cNvSpPr>
              <a:spLocks noChangeShapeType="1"/>
            </p:cNvSpPr>
            <p:nvPr/>
          </p:nvSpPr>
          <p:spPr bwMode="auto">
            <a:xfrm>
              <a:off x="2625" y="2628"/>
              <a:ext cx="0" cy="1080"/>
            </a:xfrm>
            <a:prstGeom prst="line">
              <a:avLst/>
            </a:prstGeom>
            <a:noFill/>
            <a:ln w="9525">
              <a:solidFill>
                <a:srgbClr val="E3293B"/>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060" name="Line 1044"/>
            <p:cNvSpPr>
              <a:spLocks noChangeShapeType="1"/>
            </p:cNvSpPr>
            <p:nvPr/>
          </p:nvSpPr>
          <p:spPr bwMode="auto">
            <a:xfrm flipH="1">
              <a:off x="1547" y="3156"/>
              <a:ext cx="597" cy="0"/>
            </a:xfrm>
            <a:prstGeom prst="line">
              <a:avLst/>
            </a:prstGeom>
            <a:noFill/>
            <a:ln w="28575">
              <a:solidFill>
                <a:srgbClr val="E3293B"/>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grpSp>
      <p:grpSp>
        <p:nvGrpSpPr>
          <p:cNvPr id="87061" name="Group 1045"/>
          <p:cNvGrpSpPr>
            <a:grpSpLocks/>
          </p:cNvGrpSpPr>
          <p:nvPr/>
        </p:nvGrpSpPr>
        <p:grpSpPr bwMode="auto">
          <a:xfrm>
            <a:off x="2455863" y="4210050"/>
            <a:ext cx="5621337" cy="1714500"/>
            <a:chOff x="1547" y="2640"/>
            <a:chExt cx="3541" cy="1080"/>
          </a:xfrm>
        </p:grpSpPr>
        <p:grpSp>
          <p:nvGrpSpPr>
            <p:cNvPr id="87062" name="Group 1046"/>
            <p:cNvGrpSpPr>
              <a:grpSpLocks/>
            </p:cNvGrpSpPr>
            <p:nvPr/>
          </p:nvGrpSpPr>
          <p:grpSpPr bwMode="auto">
            <a:xfrm>
              <a:off x="1547" y="2640"/>
              <a:ext cx="1711" cy="1080"/>
              <a:chOff x="1643" y="2724"/>
              <a:chExt cx="1711" cy="1080"/>
            </a:xfrm>
          </p:grpSpPr>
          <p:sp>
            <p:nvSpPr>
              <p:cNvPr id="87063" name="Line 1047"/>
              <p:cNvSpPr>
                <a:spLocks noChangeShapeType="1"/>
              </p:cNvSpPr>
              <p:nvPr/>
            </p:nvSpPr>
            <p:spPr bwMode="auto">
              <a:xfrm flipH="1">
                <a:off x="1643" y="3252"/>
                <a:ext cx="1711" cy="0"/>
              </a:xfrm>
              <a:prstGeom prst="line">
                <a:avLst/>
              </a:prstGeom>
              <a:noFill/>
              <a:ln w="19050">
                <a:solidFill>
                  <a:srgbClr val="E3293B"/>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064" name="Line 1048"/>
              <p:cNvSpPr>
                <a:spLocks noChangeShapeType="1"/>
              </p:cNvSpPr>
              <p:nvPr/>
            </p:nvSpPr>
            <p:spPr bwMode="auto">
              <a:xfrm>
                <a:off x="2721" y="2724"/>
                <a:ext cx="0" cy="1080"/>
              </a:xfrm>
              <a:prstGeom prst="line">
                <a:avLst/>
              </a:prstGeom>
              <a:noFill/>
              <a:ln w="19050">
                <a:solidFill>
                  <a:srgbClr val="E3293B"/>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065" name="Line 1049"/>
              <p:cNvSpPr>
                <a:spLocks noChangeShapeType="1"/>
              </p:cNvSpPr>
              <p:nvPr/>
            </p:nvSpPr>
            <p:spPr bwMode="auto">
              <a:xfrm flipH="1">
                <a:off x="1643" y="3252"/>
                <a:ext cx="597" cy="0"/>
              </a:xfrm>
              <a:prstGeom prst="line">
                <a:avLst/>
              </a:prstGeom>
              <a:noFill/>
              <a:ln w="28575">
                <a:solidFill>
                  <a:srgbClr val="E3293B"/>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grpSp>
        <p:sp>
          <p:nvSpPr>
            <p:cNvPr id="87066" name="Line 1050"/>
            <p:cNvSpPr>
              <a:spLocks noChangeShapeType="1"/>
            </p:cNvSpPr>
            <p:nvPr/>
          </p:nvSpPr>
          <p:spPr bwMode="auto">
            <a:xfrm>
              <a:off x="3258" y="3168"/>
              <a:ext cx="1830" cy="0"/>
            </a:xfrm>
            <a:prstGeom prst="line">
              <a:avLst/>
            </a:prstGeom>
            <a:noFill/>
            <a:ln w="57150">
              <a:solidFill>
                <a:srgbClr val="E3293B"/>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grpSp>
      <p:grpSp>
        <p:nvGrpSpPr>
          <p:cNvPr id="87067" name="Group 1051"/>
          <p:cNvGrpSpPr>
            <a:grpSpLocks/>
          </p:cNvGrpSpPr>
          <p:nvPr/>
        </p:nvGrpSpPr>
        <p:grpSpPr bwMode="auto">
          <a:xfrm>
            <a:off x="2455863" y="1828800"/>
            <a:ext cx="2716212" cy="4095750"/>
            <a:chOff x="1547" y="1152"/>
            <a:chExt cx="1711" cy="2580"/>
          </a:xfrm>
        </p:grpSpPr>
        <p:grpSp>
          <p:nvGrpSpPr>
            <p:cNvPr id="87068" name="Group 1052"/>
            <p:cNvGrpSpPr>
              <a:grpSpLocks/>
            </p:cNvGrpSpPr>
            <p:nvPr/>
          </p:nvGrpSpPr>
          <p:grpSpPr bwMode="auto">
            <a:xfrm>
              <a:off x="1547" y="2652"/>
              <a:ext cx="1711" cy="1080"/>
              <a:chOff x="1643" y="2724"/>
              <a:chExt cx="1711" cy="1080"/>
            </a:xfrm>
          </p:grpSpPr>
          <p:sp>
            <p:nvSpPr>
              <p:cNvPr id="87069" name="Line 1053"/>
              <p:cNvSpPr>
                <a:spLocks noChangeShapeType="1"/>
              </p:cNvSpPr>
              <p:nvPr/>
            </p:nvSpPr>
            <p:spPr bwMode="auto">
              <a:xfrm flipH="1">
                <a:off x="1643" y="3252"/>
                <a:ext cx="1711" cy="0"/>
              </a:xfrm>
              <a:prstGeom prst="line">
                <a:avLst/>
              </a:prstGeom>
              <a:noFill/>
              <a:ln w="19050">
                <a:solidFill>
                  <a:srgbClr val="E3293B"/>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070" name="Line 1054"/>
              <p:cNvSpPr>
                <a:spLocks noChangeShapeType="1"/>
              </p:cNvSpPr>
              <p:nvPr/>
            </p:nvSpPr>
            <p:spPr bwMode="auto">
              <a:xfrm>
                <a:off x="2721" y="2724"/>
                <a:ext cx="0" cy="1080"/>
              </a:xfrm>
              <a:prstGeom prst="line">
                <a:avLst/>
              </a:prstGeom>
              <a:noFill/>
              <a:ln w="19050">
                <a:solidFill>
                  <a:srgbClr val="E3293B"/>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071" name="Line 1055"/>
              <p:cNvSpPr>
                <a:spLocks noChangeShapeType="1"/>
              </p:cNvSpPr>
              <p:nvPr/>
            </p:nvSpPr>
            <p:spPr bwMode="auto">
              <a:xfrm flipH="1">
                <a:off x="1643" y="3252"/>
                <a:ext cx="597" cy="0"/>
              </a:xfrm>
              <a:prstGeom prst="line">
                <a:avLst/>
              </a:prstGeom>
              <a:noFill/>
              <a:ln w="28575">
                <a:solidFill>
                  <a:srgbClr val="E3293B"/>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grpSp>
        <p:sp>
          <p:nvSpPr>
            <p:cNvPr id="87072" name="Line 1056"/>
            <p:cNvSpPr>
              <a:spLocks noChangeShapeType="1"/>
            </p:cNvSpPr>
            <p:nvPr/>
          </p:nvSpPr>
          <p:spPr bwMode="auto">
            <a:xfrm flipV="1">
              <a:off x="2625" y="1152"/>
              <a:ext cx="0" cy="1500"/>
            </a:xfrm>
            <a:prstGeom prst="line">
              <a:avLst/>
            </a:prstGeom>
            <a:noFill/>
            <a:ln w="57150">
              <a:solidFill>
                <a:srgbClr val="E3293B"/>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grpSp>
      <p:sp>
        <p:nvSpPr>
          <p:cNvPr id="87073" name="Line 1057"/>
          <p:cNvSpPr>
            <a:spLocks noChangeShapeType="1"/>
          </p:cNvSpPr>
          <p:nvPr/>
        </p:nvSpPr>
        <p:spPr bwMode="auto">
          <a:xfrm>
            <a:off x="2476500" y="5029200"/>
            <a:ext cx="946150" cy="0"/>
          </a:xfrm>
          <a:prstGeom prst="line">
            <a:avLst/>
          </a:prstGeom>
          <a:noFill/>
          <a:ln w="28575">
            <a:solidFill>
              <a:srgbClr val="E3293B"/>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074" name="Rectangle 1058"/>
          <p:cNvSpPr>
            <a:spLocks noChangeArrowheads="1"/>
          </p:cNvSpPr>
          <p:nvPr/>
        </p:nvSpPr>
        <p:spPr bwMode="auto">
          <a:xfrm>
            <a:off x="874713" y="4724400"/>
            <a:ext cx="1600200" cy="609600"/>
          </a:xfrm>
          <a:prstGeom prst="rect">
            <a:avLst/>
          </a:prstGeom>
          <a:solidFill>
            <a:schemeClr val="bg2"/>
          </a:solidFill>
          <a:ln w="2857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rPr>
              <a:t>Laser</a:t>
            </a:r>
          </a:p>
        </p:txBody>
      </p:sp>
      <p:grpSp>
        <p:nvGrpSpPr>
          <p:cNvPr id="87075" name="Group 1059"/>
          <p:cNvGrpSpPr>
            <a:grpSpLocks/>
          </p:cNvGrpSpPr>
          <p:nvPr/>
        </p:nvGrpSpPr>
        <p:grpSpPr bwMode="auto">
          <a:xfrm>
            <a:off x="3422650" y="1828800"/>
            <a:ext cx="4654550" cy="3429000"/>
            <a:chOff x="2156" y="1152"/>
            <a:chExt cx="2932" cy="2160"/>
          </a:xfrm>
        </p:grpSpPr>
        <p:sp>
          <p:nvSpPr>
            <p:cNvPr id="87076" name="Line 1060"/>
            <p:cNvSpPr>
              <a:spLocks noChangeShapeType="1"/>
            </p:cNvSpPr>
            <p:nvPr/>
          </p:nvSpPr>
          <p:spPr bwMode="auto">
            <a:xfrm flipV="1">
              <a:off x="2156" y="3024"/>
              <a:ext cx="0" cy="288"/>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077" name="Line 1061"/>
            <p:cNvSpPr>
              <a:spLocks noChangeShapeType="1"/>
            </p:cNvSpPr>
            <p:nvPr/>
          </p:nvSpPr>
          <p:spPr bwMode="auto">
            <a:xfrm flipV="1">
              <a:off x="2513" y="3071"/>
              <a:ext cx="170" cy="24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078" name="Line 1062"/>
            <p:cNvSpPr>
              <a:spLocks noChangeShapeType="1"/>
            </p:cNvSpPr>
            <p:nvPr/>
          </p:nvSpPr>
          <p:spPr bwMode="auto">
            <a:xfrm>
              <a:off x="3258" y="3024"/>
              <a:ext cx="0" cy="287"/>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079" name="Line 1063"/>
            <p:cNvSpPr>
              <a:spLocks noChangeShapeType="1"/>
            </p:cNvSpPr>
            <p:nvPr/>
          </p:nvSpPr>
          <p:spPr bwMode="auto">
            <a:xfrm>
              <a:off x="2492" y="1152"/>
              <a:ext cx="289"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080" name="Line 1064"/>
            <p:cNvSpPr>
              <a:spLocks noChangeShapeType="1"/>
            </p:cNvSpPr>
            <p:nvPr/>
          </p:nvSpPr>
          <p:spPr bwMode="auto">
            <a:xfrm>
              <a:off x="5088" y="3024"/>
              <a:ext cx="0" cy="287"/>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081" name="Line 1065"/>
            <p:cNvSpPr>
              <a:spLocks noChangeShapeType="1"/>
            </p:cNvSpPr>
            <p:nvPr/>
          </p:nvSpPr>
          <p:spPr bwMode="auto">
            <a:xfrm>
              <a:off x="2492" y="2640"/>
              <a:ext cx="288"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grpSp>
      <p:grpSp>
        <p:nvGrpSpPr>
          <p:cNvPr id="87082" name="Group 1066"/>
          <p:cNvGrpSpPr>
            <a:grpSpLocks/>
          </p:cNvGrpSpPr>
          <p:nvPr/>
        </p:nvGrpSpPr>
        <p:grpSpPr bwMode="auto">
          <a:xfrm>
            <a:off x="2476500" y="1828800"/>
            <a:ext cx="5600700" cy="3886200"/>
            <a:chOff x="1560" y="1152"/>
            <a:chExt cx="3528" cy="2448"/>
          </a:xfrm>
        </p:grpSpPr>
        <p:sp>
          <p:nvSpPr>
            <p:cNvPr id="87083" name="Line 1067"/>
            <p:cNvSpPr>
              <a:spLocks noChangeShapeType="1"/>
            </p:cNvSpPr>
            <p:nvPr/>
          </p:nvSpPr>
          <p:spPr bwMode="auto">
            <a:xfrm>
              <a:off x="2636" y="2640"/>
              <a:ext cx="1" cy="528"/>
            </a:xfrm>
            <a:prstGeom prst="line">
              <a:avLst/>
            </a:prstGeom>
            <a:noFill/>
            <a:ln w="57150">
              <a:solidFill>
                <a:srgbClr val="E3293B"/>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grpSp>
          <p:nvGrpSpPr>
            <p:cNvPr id="87084" name="Group 1068"/>
            <p:cNvGrpSpPr>
              <a:grpSpLocks/>
            </p:cNvGrpSpPr>
            <p:nvPr/>
          </p:nvGrpSpPr>
          <p:grpSpPr bwMode="auto">
            <a:xfrm>
              <a:off x="1560" y="1152"/>
              <a:ext cx="3528" cy="2448"/>
              <a:chOff x="1559" y="1152"/>
              <a:chExt cx="3528" cy="2448"/>
            </a:xfrm>
          </p:grpSpPr>
          <p:sp>
            <p:nvSpPr>
              <p:cNvPr id="87085" name="Line 1069"/>
              <p:cNvSpPr>
                <a:spLocks noChangeShapeType="1"/>
              </p:cNvSpPr>
              <p:nvPr/>
            </p:nvSpPr>
            <p:spPr bwMode="auto">
              <a:xfrm>
                <a:off x="2636" y="1152"/>
                <a:ext cx="0" cy="1488"/>
              </a:xfrm>
              <a:prstGeom prst="line">
                <a:avLst/>
              </a:prstGeom>
              <a:noFill/>
              <a:ln w="101600">
                <a:solidFill>
                  <a:srgbClr val="E3293B"/>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086" name="Line 1070"/>
              <p:cNvSpPr>
                <a:spLocks noChangeShapeType="1"/>
              </p:cNvSpPr>
              <p:nvPr/>
            </p:nvSpPr>
            <p:spPr bwMode="auto">
              <a:xfrm rot="5400000">
                <a:off x="4173" y="2253"/>
                <a:ext cx="0" cy="1829"/>
              </a:xfrm>
              <a:prstGeom prst="line">
                <a:avLst/>
              </a:prstGeom>
              <a:noFill/>
              <a:ln w="101600">
                <a:solidFill>
                  <a:srgbClr val="E3293B"/>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087" name="Line 1071"/>
              <p:cNvSpPr>
                <a:spLocks noChangeShapeType="1"/>
              </p:cNvSpPr>
              <p:nvPr/>
            </p:nvSpPr>
            <p:spPr bwMode="auto">
              <a:xfrm flipH="1">
                <a:off x="2156" y="3168"/>
                <a:ext cx="1103" cy="0"/>
              </a:xfrm>
              <a:prstGeom prst="line">
                <a:avLst/>
              </a:prstGeom>
              <a:noFill/>
              <a:ln w="57150">
                <a:solidFill>
                  <a:srgbClr val="E3293B"/>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088" name="Line 1072"/>
              <p:cNvSpPr>
                <a:spLocks noChangeShapeType="1"/>
              </p:cNvSpPr>
              <p:nvPr/>
            </p:nvSpPr>
            <p:spPr bwMode="auto">
              <a:xfrm flipH="1">
                <a:off x="1559" y="3168"/>
                <a:ext cx="1699" cy="0"/>
              </a:xfrm>
              <a:prstGeom prst="line">
                <a:avLst/>
              </a:prstGeom>
              <a:noFill/>
              <a:ln w="28575">
                <a:solidFill>
                  <a:srgbClr val="E3293B"/>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089" name="Line 1073"/>
              <p:cNvSpPr>
                <a:spLocks noChangeShapeType="1"/>
              </p:cNvSpPr>
              <p:nvPr/>
            </p:nvSpPr>
            <p:spPr bwMode="auto">
              <a:xfrm>
                <a:off x="2636" y="3168"/>
                <a:ext cx="0" cy="432"/>
              </a:xfrm>
              <a:prstGeom prst="line">
                <a:avLst/>
              </a:prstGeom>
              <a:noFill/>
              <a:ln w="12700">
                <a:solidFill>
                  <a:srgbClr val="E3293B"/>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090" name="Line 1074"/>
              <p:cNvSpPr>
                <a:spLocks noChangeShapeType="1"/>
              </p:cNvSpPr>
              <p:nvPr/>
            </p:nvSpPr>
            <p:spPr bwMode="auto">
              <a:xfrm>
                <a:off x="2637" y="2640"/>
                <a:ext cx="1" cy="528"/>
              </a:xfrm>
              <a:prstGeom prst="line">
                <a:avLst/>
              </a:prstGeom>
              <a:noFill/>
              <a:ln w="28575">
                <a:solidFill>
                  <a:srgbClr val="E3293B"/>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grpSp>
      </p:grpSp>
      <p:sp>
        <p:nvSpPr>
          <p:cNvPr id="87091" name="Text Box 1075"/>
          <p:cNvSpPr txBox="1">
            <a:spLocks noChangeArrowheads="1"/>
          </p:cNvSpPr>
          <p:nvPr/>
        </p:nvSpPr>
        <p:spPr bwMode="auto">
          <a:xfrm>
            <a:off x="6118225" y="5197475"/>
            <a:ext cx="857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X Arm</a:t>
            </a:r>
          </a:p>
        </p:txBody>
      </p:sp>
      <p:sp>
        <p:nvSpPr>
          <p:cNvPr id="87092" name="Rectangle 1076"/>
          <p:cNvSpPr>
            <a:spLocks noChangeArrowheads="1"/>
          </p:cNvSpPr>
          <p:nvPr/>
        </p:nvSpPr>
        <p:spPr bwMode="auto">
          <a:xfrm>
            <a:off x="3186113" y="3062288"/>
            <a:ext cx="857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Y Arm</a:t>
            </a:r>
          </a:p>
        </p:txBody>
      </p:sp>
      <p:grpSp>
        <p:nvGrpSpPr>
          <p:cNvPr id="87129" name="Group 1113"/>
          <p:cNvGrpSpPr>
            <a:grpSpLocks/>
          </p:cNvGrpSpPr>
          <p:nvPr/>
        </p:nvGrpSpPr>
        <p:grpSpPr bwMode="auto">
          <a:xfrm>
            <a:off x="1990725" y="1416050"/>
            <a:ext cx="5934075" cy="3305175"/>
            <a:chOff x="1254" y="892"/>
            <a:chExt cx="3738" cy="2082"/>
          </a:xfrm>
        </p:grpSpPr>
        <p:grpSp>
          <p:nvGrpSpPr>
            <p:cNvPr id="87127" name="Group 1111"/>
            <p:cNvGrpSpPr>
              <a:grpSpLocks/>
            </p:cNvGrpSpPr>
            <p:nvPr/>
          </p:nvGrpSpPr>
          <p:grpSpPr bwMode="auto">
            <a:xfrm>
              <a:off x="1254" y="1143"/>
              <a:ext cx="3738" cy="1831"/>
              <a:chOff x="1254" y="1143"/>
              <a:chExt cx="3738" cy="1831"/>
            </a:xfrm>
          </p:grpSpPr>
          <p:grpSp>
            <p:nvGrpSpPr>
              <p:cNvPr id="87122" name="Group 1106"/>
              <p:cNvGrpSpPr>
                <a:grpSpLocks/>
              </p:cNvGrpSpPr>
              <p:nvPr/>
            </p:nvGrpSpPr>
            <p:grpSpPr bwMode="auto">
              <a:xfrm>
                <a:off x="1254" y="1143"/>
                <a:ext cx="3738" cy="1831"/>
                <a:chOff x="1254" y="1143"/>
                <a:chExt cx="3738" cy="1831"/>
              </a:xfrm>
            </p:grpSpPr>
            <p:grpSp>
              <p:nvGrpSpPr>
                <p:cNvPr id="87097" name="Group 1081"/>
                <p:cNvGrpSpPr>
                  <a:grpSpLocks/>
                </p:cNvGrpSpPr>
                <p:nvPr/>
              </p:nvGrpSpPr>
              <p:grpSpPr bwMode="auto">
                <a:xfrm rot="-2442217">
                  <a:off x="2840" y="2623"/>
                  <a:ext cx="720" cy="322"/>
                  <a:chOff x="3456" y="1392"/>
                  <a:chExt cx="720" cy="322"/>
                </a:xfrm>
              </p:grpSpPr>
              <p:sp>
                <p:nvSpPr>
                  <p:cNvPr id="87093" name="Rectangle 1077"/>
                  <p:cNvSpPr>
                    <a:spLocks noChangeArrowheads="1"/>
                  </p:cNvSpPr>
                  <p:nvPr/>
                </p:nvSpPr>
                <p:spPr bwMode="auto">
                  <a:xfrm>
                    <a:off x="3984" y="1488"/>
                    <a:ext cx="192" cy="144"/>
                  </a:xfrm>
                  <a:prstGeom prst="rect">
                    <a:avLst/>
                  </a:prstGeom>
                  <a:solidFill>
                    <a:srgbClr val="FFFFFF"/>
                  </a:solidFill>
                  <a:ln w="19050">
                    <a:solidFill>
                      <a:srgbClr val="743199"/>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094" name="AutoShape 1078"/>
                  <p:cNvSpPr>
                    <a:spLocks noChangeArrowheads="1"/>
                  </p:cNvSpPr>
                  <p:nvPr/>
                </p:nvSpPr>
                <p:spPr bwMode="auto">
                  <a:xfrm rot="-5400000">
                    <a:off x="3857" y="1488"/>
                    <a:ext cx="110" cy="14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9050">
                    <a:solidFill>
                      <a:srgbClr val="743199"/>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095" name="Line 1079"/>
                  <p:cNvSpPr>
                    <a:spLocks noChangeShapeType="1"/>
                  </p:cNvSpPr>
                  <p:nvPr/>
                </p:nvSpPr>
                <p:spPr bwMode="auto">
                  <a:xfrm flipH="1" flipV="1">
                    <a:off x="3456" y="1392"/>
                    <a:ext cx="384" cy="113"/>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096" name="Line 1080"/>
                  <p:cNvSpPr>
                    <a:spLocks noChangeShapeType="1"/>
                  </p:cNvSpPr>
                  <p:nvPr/>
                </p:nvSpPr>
                <p:spPr bwMode="auto">
                  <a:xfrm flipV="1">
                    <a:off x="3470" y="1601"/>
                    <a:ext cx="384" cy="113"/>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grpSp>
            <p:grpSp>
              <p:nvGrpSpPr>
                <p:cNvPr id="87098" name="Group 1082"/>
                <p:cNvGrpSpPr>
                  <a:grpSpLocks/>
                </p:cNvGrpSpPr>
                <p:nvPr/>
              </p:nvGrpSpPr>
              <p:grpSpPr bwMode="auto">
                <a:xfrm rot="-8239944">
                  <a:off x="1254" y="2570"/>
                  <a:ext cx="720" cy="322"/>
                  <a:chOff x="3456" y="1392"/>
                  <a:chExt cx="720" cy="322"/>
                </a:xfrm>
              </p:grpSpPr>
              <p:sp>
                <p:nvSpPr>
                  <p:cNvPr id="87099" name="Rectangle 1083"/>
                  <p:cNvSpPr>
                    <a:spLocks noChangeArrowheads="1"/>
                  </p:cNvSpPr>
                  <p:nvPr/>
                </p:nvSpPr>
                <p:spPr bwMode="auto">
                  <a:xfrm>
                    <a:off x="3984" y="1488"/>
                    <a:ext cx="192" cy="144"/>
                  </a:xfrm>
                  <a:prstGeom prst="rect">
                    <a:avLst/>
                  </a:prstGeom>
                  <a:solidFill>
                    <a:srgbClr val="FFFFFF"/>
                  </a:solidFill>
                  <a:ln w="19050">
                    <a:solidFill>
                      <a:srgbClr val="743199"/>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100" name="AutoShape 1084"/>
                  <p:cNvSpPr>
                    <a:spLocks noChangeArrowheads="1"/>
                  </p:cNvSpPr>
                  <p:nvPr/>
                </p:nvSpPr>
                <p:spPr bwMode="auto">
                  <a:xfrm rot="-5400000">
                    <a:off x="3857" y="1488"/>
                    <a:ext cx="110" cy="14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9050">
                    <a:solidFill>
                      <a:srgbClr val="743199"/>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101" name="Line 1085"/>
                  <p:cNvSpPr>
                    <a:spLocks noChangeShapeType="1"/>
                  </p:cNvSpPr>
                  <p:nvPr/>
                </p:nvSpPr>
                <p:spPr bwMode="auto">
                  <a:xfrm flipH="1" flipV="1">
                    <a:off x="3456" y="1392"/>
                    <a:ext cx="384" cy="113"/>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102" name="Line 1086"/>
                  <p:cNvSpPr>
                    <a:spLocks noChangeShapeType="1"/>
                  </p:cNvSpPr>
                  <p:nvPr/>
                </p:nvSpPr>
                <p:spPr bwMode="auto">
                  <a:xfrm flipV="1">
                    <a:off x="3470" y="1601"/>
                    <a:ext cx="384" cy="113"/>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grpSp>
            <p:grpSp>
              <p:nvGrpSpPr>
                <p:cNvPr id="87103" name="Group 1087"/>
                <p:cNvGrpSpPr>
                  <a:grpSpLocks/>
                </p:cNvGrpSpPr>
                <p:nvPr/>
              </p:nvGrpSpPr>
              <p:grpSpPr bwMode="auto">
                <a:xfrm rot="3464010">
                  <a:off x="2681" y="1372"/>
                  <a:ext cx="720" cy="322"/>
                  <a:chOff x="3456" y="1392"/>
                  <a:chExt cx="720" cy="322"/>
                </a:xfrm>
              </p:grpSpPr>
              <p:sp>
                <p:nvSpPr>
                  <p:cNvPr id="87104" name="Rectangle 1088"/>
                  <p:cNvSpPr>
                    <a:spLocks noChangeArrowheads="1"/>
                  </p:cNvSpPr>
                  <p:nvPr/>
                </p:nvSpPr>
                <p:spPr bwMode="auto">
                  <a:xfrm>
                    <a:off x="3984" y="1488"/>
                    <a:ext cx="192" cy="144"/>
                  </a:xfrm>
                  <a:prstGeom prst="rect">
                    <a:avLst/>
                  </a:prstGeom>
                  <a:solidFill>
                    <a:srgbClr val="FFFFFF"/>
                  </a:solidFill>
                  <a:ln w="19050">
                    <a:solidFill>
                      <a:srgbClr val="743199"/>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105" name="AutoShape 1089"/>
                  <p:cNvSpPr>
                    <a:spLocks noChangeArrowheads="1"/>
                  </p:cNvSpPr>
                  <p:nvPr/>
                </p:nvSpPr>
                <p:spPr bwMode="auto">
                  <a:xfrm rot="-5400000">
                    <a:off x="3857" y="1488"/>
                    <a:ext cx="110" cy="14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9050">
                    <a:solidFill>
                      <a:srgbClr val="743199"/>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106" name="Line 1090"/>
                  <p:cNvSpPr>
                    <a:spLocks noChangeShapeType="1"/>
                  </p:cNvSpPr>
                  <p:nvPr/>
                </p:nvSpPr>
                <p:spPr bwMode="auto">
                  <a:xfrm flipH="1" flipV="1">
                    <a:off x="3456" y="1392"/>
                    <a:ext cx="384" cy="113"/>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107" name="Line 1091"/>
                  <p:cNvSpPr>
                    <a:spLocks noChangeShapeType="1"/>
                  </p:cNvSpPr>
                  <p:nvPr/>
                </p:nvSpPr>
                <p:spPr bwMode="auto">
                  <a:xfrm flipV="1">
                    <a:off x="3470" y="1601"/>
                    <a:ext cx="384" cy="113"/>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grpSp>
            <p:grpSp>
              <p:nvGrpSpPr>
                <p:cNvPr id="87108" name="Group 1092"/>
                <p:cNvGrpSpPr>
                  <a:grpSpLocks/>
                </p:cNvGrpSpPr>
                <p:nvPr/>
              </p:nvGrpSpPr>
              <p:grpSpPr bwMode="auto">
                <a:xfrm rot="-9188633">
                  <a:off x="4272" y="2652"/>
                  <a:ext cx="720" cy="322"/>
                  <a:chOff x="3456" y="1392"/>
                  <a:chExt cx="720" cy="322"/>
                </a:xfrm>
              </p:grpSpPr>
              <p:sp>
                <p:nvSpPr>
                  <p:cNvPr id="87109" name="Rectangle 1093"/>
                  <p:cNvSpPr>
                    <a:spLocks noChangeArrowheads="1"/>
                  </p:cNvSpPr>
                  <p:nvPr/>
                </p:nvSpPr>
                <p:spPr bwMode="auto">
                  <a:xfrm>
                    <a:off x="3984" y="1488"/>
                    <a:ext cx="192" cy="144"/>
                  </a:xfrm>
                  <a:prstGeom prst="rect">
                    <a:avLst/>
                  </a:prstGeom>
                  <a:solidFill>
                    <a:srgbClr val="FFFFFF"/>
                  </a:solidFill>
                  <a:ln w="19050">
                    <a:solidFill>
                      <a:srgbClr val="743199"/>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110" name="AutoShape 1094"/>
                  <p:cNvSpPr>
                    <a:spLocks noChangeArrowheads="1"/>
                  </p:cNvSpPr>
                  <p:nvPr/>
                </p:nvSpPr>
                <p:spPr bwMode="auto">
                  <a:xfrm rot="-5400000">
                    <a:off x="3857" y="1488"/>
                    <a:ext cx="110" cy="14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9050">
                    <a:solidFill>
                      <a:srgbClr val="743199"/>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111" name="Line 1095"/>
                  <p:cNvSpPr>
                    <a:spLocks noChangeShapeType="1"/>
                  </p:cNvSpPr>
                  <p:nvPr/>
                </p:nvSpPr>
                <p:spPr bwMode="auto">
                  <a:xfrm flipH="1" flipV="1">
                    <a:off x="3456" y="1392"/>
                    <a:ext cx="384" cy="113"/>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112" name="Line 1096"/>
                  <p:cNvSpPr>
                    <a:spLocks noChangeShapeType="1"/>
                  </p:cNvSpPr>
                  <p:nvPr/>
                </p:nvSpPr>
                <p:spPr bwMode="auto">
                  <a:xfrm flipV="1">
                    <a:off x="3470" y="1601"/>
                    <a:ext cx="384" cy="113"/>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grpSp>
            <p:sp>
              <p:nvSpPr>
                <p:cNvPr id="87113" name="Rectangle 1097"/>
                <p:cNvSpPr>
                  <a:spLocks noChangeArrowheads="1"/>
                </p:cNvSpPr>
                <p:nvPr/>
              </p:nvSpPr>
              <p:spPr bwMode="auto">
                <a:xfrm>
                  <a:off x="4303" y="1639"/>
                  <a:ext cx="559" cy="507"/>
                </a:xfrm>
                <a:prstGeom prst="rect">
                  <a:avLst/>
                </a:prstGeom>
                <a:solidFill>
                  <a:srgbClr val="FFFFFF"/>
                </a:solidFill>
                <a:ln w="19050">
                  <a:solidFill>
                    <a:srgbClr val="743199"/>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114" name="Rectangle 1098"/>
                <p:cNvSpPr>
                  <a:spLocks noChangeArrowheads="1"/>
                </p:cNvSpPr>
                <p:nvPr/>
              </p:nvSpPr>
              <p:spPr bwMode="auto">
                <a:xfrm>
                  <a:off x="3744" y="1639"/>
                  <a:ext cx="559" cy="507"/>
                </a:xfrm>
                <a:prstGeom prst="rect">
                  <a:avLst/>
                </a:prstGeom>
                <a:solidFill>
                  <a:srgbClr val="FFFFFF"/>
                </a:solidFill>
                <a:ln w="19050">
                  <a:solidFill>
                    <a:srgbClr val="743199"/>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115" name="Rectangle 1099"/>
                <p:cNvSpPr>
                  <a:spLocks noChangeArrowheads="1"/>
                </p:cNvSpPr>
                <p:nvPr/>
              </p:nvSpPr>
              <p:spPr bwMode="auto">
                <a:xfrm>
                  <a:off x="3744" y="1143"/>
                  <a:ext cx="559" cy="507"/>
                </a:xfrm>
                <a:prstGeom prst="rect">
                  <a:avLst/>
                </a:prstGeom>
                <a:solidFill>
                  <a:srgbClr val="FFFFFF"/>
                </a:solidFill>
                <a:ln w="19050">
                  <a:solidFill>
                    <a:srgbClr val="743199"/>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116" name="Rectangle 1100"/>
                <p:cNvSpPr>
                  <a:spLocks noChangeArrowheads="1"/>
                </p:cNvSpPr>
                <p:nvPr/>
              </p:nvSpPr>
              <p:spPr bwMode="auto">
                <a:xfrm>
                  <a:off x="4303" y="1143"/>
                  <a:ext cx="559" cy="507"/>
                </a:xfrm>
                <a:prstGeom prst="rect">
                  <a:avLst/>
                </a:prstGeom>
                <a:solidFill>
                  <a:srgbClr val="FFFFFF"/>
                </a:solidFill>
                <a:ln w="19050">
                  <a:solidFill>
                    <a:srgbClr val="743199"/>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cxnSp>
              <p:nvCxnSpPr>
                <p:cNvPr id="87117" name="AutoShape 1101"/>
                <p:cNvCxnSpPr>
                  <a:cxnSpLocks noChangeShapeType="1"/>
                  <a:stCxn id="87104" idx="3"/>
                  <a:endCxn id="87115" idx="1"/>
                </p:cNvCxnSpPr>
                <p:nvPr/>
              </p:nvCxnSpPr>
              <p:spPr bwMode="auto">
                <a:xfrm rot="5400000" flipH="1" flipV="1">
                  <a:off x="3260" y="1367"/>
                  <a:ext cx="448" cy="508"/>
                </a:xfrm>
                <a:prstGeom prst="curvedConnector4">
                  <a:avLst>
                    <a:gd name="adj1" fmla="val -39509"/>
                    <a:gd name="adj2" fmla="val 56301"/>
                  </a:avLst>
                </a:prstGeom>
                <a:noFill/>
                <a:ln w="12700">
                  <a:solidFill>
                    <a:srgbClr val="743199"/>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118" name="AutoShape 1102"/>
                <p:cNvCxnSpPr>
                  <a:cxnSpLocks noChangeShapeType="1"/>
                  <a:stCxn id="87109" idx="3"/>
                  <a:endCxn id="87116" idx="3"/>
                </p:cNvCxnSpPr>
                <p:nvPr/>
              </p:nvCxnSpPr>
              <p:spPr bwMode="auto">
                <a:xfrm rot="10800000" flipH="1">
                  <a:off x="4308" y="1397"/>
                  <a:ext cx="560" cy="1243"/>
                </a:xfrm>
                <a:prstGeom prst="curvedConnector5">
                  <a:avLst>
                    <a:gd name="adj1" fmla="val -30713"/>
                    <a:gd name="adj2" fmla="val 21801"/>
                    <a:gd name="adj3" fmla="val 164819"/>
                  </a:avLst>
                </a:prstGeom>
                <a:noFill/>
                <a:ln w="12700">
                  <a:solidFill>
                    <a:srgbClr val="743199"/>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119" name="AutoShape 1103"/>
                <p:cNvCxnSpPr>
                  <a:cxnSpLocks noChangeShapeType="1"/>
                  <a:stCxn id="87093" idx="3"/>
                  <a:endCxn id="87114" idx="1"/>
                </p:cNvCxnSpPr>
                <p:nvPr/>
              </p:nvCxnSpPr>
              <p:spPr bwMode="auto">
                <a:xfrm flipV="1">
                  <a:off x="3481" y="1893"/>
                  <a:ext cx="257" cy="657"/>
                </a:xfrm>
                <a:prstGeom prst="curvedConnector3">
                  <a:avLst>
                    <a:gd name="adj1" fmla="val 59144"/>
                  </a:avLst>
                </a:prstGeom>
                <a:noFill/>
                <a:ln w="12700">
                  <a:solidFill>
                    <a:srgbClr val="743199"/>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120" name="AutoShape 1104"/>
                <p:cNvCxnSpPr>
                  <a:cxnSpLocks noChangeShapeType="1"/>
                </p:cNvCxnSpPr>
                <p:nvPr/>
              </p:nvCxnSpPr>
              <p:spPr bwMode="auto">
                <a:xfrm rot="10800000" flipH="1">
                  <a:off x="1342" y="2146"/>
                  <a:ext cx="3234" cy="324"/>
                </a:xfrm>
                <a:prstGeom prst="curvedConnector4">
                  <a:avLst>
                    <a:gd name="adj1" fmla="val -5843"/>
                    <a:gd name="adj2" fmla="val 58333"/>
                  </a:avLst>
                </a:prstGeom>
                <a:noFill/>
                <a:ln w="12700">
                  <a:solidFill>
                    <a:srgbClr val="743199"/>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87123" name="Oval 1107"/>
              <p:cNvSpPr>
                <a:spLocks noChangeArrowheads="1"/>
              </p:cNvSpPr>
              <p:nvPr/>
            </p:nvSpPr>
            <p:spPr bwMode="auto">
              <a:xfrm>
                <a:off x="3967" y="1285"/>
                <a:ext cx="226" cy="242"/>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124" name="Oval 1108"/>
              <p:cNvSpPr>
                <a:spLocks noChangeArrowheads="1"/>
              </p:cNvSpPr>
              <p:nvPr/>
            </p:nvSpPr>
            <p:spPr bwMode="auto">
              <a:xfrm>
                <a:off x="4511" y="1332"/>
                <a:ext cx="129" cy="13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125" name="Oval 1109"/>
              <p:cNvSpPr>
                <a:spLocks noChangeArrowheads="1"/>
              </p:cNvSpPr>
              <p:nvPr/>
            </p:nvSpPr>
            <p:spPr bwMode="auto">
              <a:xfrm>
                <a:off x="4511" y="1845"/>
                <a:ext cx="129" cy="171"/>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87126" name="Oval 1110"/>
              <p:cNvSpPr>
                <a:spLocks noChangeArrowheads="1"/>
              </p:cNvSpPr>
              <p:nvPr/>
            </p:nvSpPr>
            <p:spPr bwMode="auto">
              <a:xfrm>
                <a:off x="3967" y="1867"/>
                <a:ext cx="226" cy="123"/>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grpSp>
        <p:sp>
          <p:nvSpPr>
            <p:cNvPr id="87128" name="Rectangle 1112"/>
            <p:cNvSpPr>
              <a:spLocks noChangeArrowheads="1"/>
            </p:cNvSpPr>
            <p:nvPr/>
          </p:nvSpPr>
          <p:spPr bwMode="auto">
            <a:xfrm>
              <a:off x="3657" y="892"/>
              <a:ext cx="12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743199"/>
                  </a:solidFill>
                  <a:effectLst/>
                  <a:uLnTx/>
                  <a:uFillTx/>
                  <a:latin typeface="Arial" panose="020B0604020202020204" pitchFamily="34" charset="0"/>
                  <a:ea typeface="+mn-ea"/>
                  <a:cs typeface="+mn-cs"/>
                </a:rPr>
                <a:t>Composite Video</a:t>
              </a:r>
            </a:p>
          </p:txBody>
        </p:sp>
      </p:grpSp>
      <p:sp>
        <p:nvSpPr>
          <p:cNvPr id="2" name="Date Placeholder 1"/>
          <p:cNvSpPr>
            <a:spLocks noGrp="1"/>
          </p:cNvSpPr>
          <p:nvPr>
            <p:ph type="dt" sz="half" idx="10"/>
          </p:nvPr>
        </p:nvSpPr>
        <p:spPr/>
        <p:txBody>
          <a:bodyPr/>
          <a:lstStyle/>
          <a:p>
            <a:endParaRPr lang="en-US" altLang="en-US"/>
          </a:p>
        </p:txBody>
      </p:sp>
    </p:spTree>
    <p:extLst>
      <p:ext uri="{BB962C8B-B14F-4D97-AF65-F5344CB8AC3E}">
        <p14:creationId xmlns:p14="http://schemas.microsoft.com/office/powerpoint/2010/main" val="3600061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7057"/>
                                        </p:tgtEl>
                                        <p:attrNameLst>
                                          <p:attrName>style.visibility</p:attrName>
                                        </p:attrNameLst>
                                      </p:cBhvr>
                                      <p:to>
                                        <p:strVal val="visible"/>
                                      </p:to>
                                    </p:set>
                                  </p:childTnLst>
                                  <p:subTnLst>
                                    <p:set>
                                      <p:cBhvr override="childStyle">
                                        <p:cTn dur="1" fill="hold" display="0" masterRel="nextClick" afterEffect="1"/>
                                        <p:tgtEl>
                                          <p:spTgt spid="87057"/>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7067"/>
                                        </p:tgtEl>
                                        <p:attrNameLst>
                                          <p:attrName>style.visibility</p:attrName>
                                        </p:attrNameLst>
                                      </p:cBhvr>
                                      <p:to>
                                        <p:strVal val="visible"/>
                                      </p:to>
                                    </p:set>
                                  </p:childTnLst>
                                  <p:subTnLst>
                                    <p:set>
                                      <p:cBhvr override="childStyle">
                                        <p:cTn dur="1" fill="hold" display="0" masterRel="nextClick" afterEffect="1"/>
                                        <p:tgtEl>
                                          <p:spTgt spid="87067"/>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87061"/>
                                        </p:tgtEl>
                                        <p:attrNameLst>
                                          <p:attrName>style.visibility</p:attrName>
                                        </p:attrNameLst>
                                      </p:cBhvr>
                                      <p:to>
                                        <p:strVal val="visible"/>
                                      </p:to>
                                    </p:set>
                                  </p:childTnLst>
                                  <p:subTnLst>
                                    <p:set>
                                      <p:cBhvr override="childStyle">
                                        <p:cTn dur="1" fill="hold" display="0" masterRel="nextClick" afterEffect="1"/>
                                        <p:tgtEl>
                                          <p:spTgt spid="87061"/>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8708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87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r>
              <a:rPr lang="en-US" sz="3600" dirty="0" smtClean="0"/>
              <a:t>“Celebrating” the first LIGO ifo lock, </a:t>
            </a:r>
            <a:br>
              <a:rPr lang="en-US" sz="3600" dirty="0" smtClean="0"/>
            </a:br>
            <a:r>
              <a:rPr lang="en-US" sz="3600" dirty="0" smtClean="0"/>
              <a:t>20 Oct 2000 at the Hanford control room</a:t>
            </a:r>
            <a:endParaRPr lang="en-US" sz="3600" dirty="0"/>
          </a:p>
        </p:txBody>
      </p:sp>
      <p:pic>
        <p:nvPicPr>
          <p:cNvPr id="7" name="Content Placeholder 6"/>
          <p:cNvPicPr>
            <a:picLocks noGrp="1" noChangeAspect="1"/>
          </p:cNvPicPr>
          <p:nvPr>
            <p:ph idx="1"/>
          </p:nvPr>
        </p:nvPicPr>
        <p:blipFill>
          <a:blip r:embed="rId3"/>
          <a:stretch>
            <a:fillRect/>
          </a:stretch>
        </p:blipFill>
        <p:spPr>
          <a:xfrm>
            <a:off x="2902146" y="1476375"/>
            <a:ext cx="6223000" cy="4667250"/>
          </a:xfrm>
          <a:prstGeom prst="rect">
            <a:avLst/>
          </a:prstGeom>
        </p:spPr>
      </p:pic>
      <p:sp>
        <p:nvSpPr>
          <p:cNvPr id="4" name="Date Placeholder 3"/>
          <p:cNvSpPr>
            <a:spLocks noGrp="1"/>
          </p:cNvSpPr>
          <p:nvPr>
            <p:ph type="dt" sz="half" idx="10"/>
          </p:nvPr>
        </p:nvSpPr>
        <p:spPr/>
        <p:txBody>
          <a:bodyPr/>
          <a:lstStyle/>
          <a:p>
            <a:pPr>
              <a:defRPr/>
            </a:pPr>
            <a:endParaRPr lang="en-US" altLang="en-US">
              <a:solidFill>
                <a:schemeClr val="tx1"/>
              </a:solidFill>
            </a:endParaRPr>
          </a:p>
        </p:txBody>
      </p:sp>
      <p:sp>
        <p:nvSpPr>
          <p:cNvPr id="5" name="Footer Placeholder 4"/>
          <p:cNvSpPr>
            <a:spLocks noGrp="1"/>
          </p:cNvSpPr>
          <p:nvPr>
            <p:ph type="ftr" sz="quarter" idx="11"/>
          </p:nvPr>
        </p:nvSpPr>
        <p:spPr/>
        <p:txBody>
          <a:bodyPr/>
          <a:lstStyle/>
          <a:p>
            <a:pPr>
              <a:defRPr/>
            </a:pPr>
            <a:r>
              <a:rPr lang="en-US" altLang="en-US" smtClean="0"/>
              <a:t>Les Houches 2018</a:t>
            </a:r>
            <a:endParaRPr lang="en-US" altLang="en-US"/>
          </a:p>
        </p:txBody>
      </p:sp>
      <p:sp>
        <p:nvSpPr>
          <p:cNvPr id="6" name="Slide Number Placeholder 5"/>
          <p:cNvSpPr>
            <a:spLocks noGrp="1"/>
          </p:cNvSpPr>
          <p:nvPr>
            <p:ph type="sldNum" sz="quarter" idx="12"/>
          </p:nvPr>
        </p:nvSpPr>
        <p:spPr/>
        <p:txBody>
          <a:bodyPr/>
          <a:lstStyle/>
          <a:p>
            <a:pPr>
              <a:defRPr/>
            </a:pPr>
            <a:fld id="{E34A8457-36DD-4CE0-8B55-F4B0C5CBD488}" type="slidenum">
              <a:rPr lang="en-US" altLang="en-US" smtClean="0"/>
              <a:pPr>
                <a:defRPr/>
              </a:pPr>
              <a:t>31</a:t>
            </a:fld>
            <a:endParaRPr lang="en-US" altLang="en-US">
              <a:solidFill>
                <a:schemeClr val="tx1"/>
              </a:solidFill>
            </a:endParaRPr>
          </a:p>
        </p:txBody>
      </p:sp>
      <p:sp>
        <p:nvSpPr>
          <p:cNvPr id="8" name="TextBox 7"/>
          <p:cNvSpPr txBox="1"/>
          <p:nvPr/>
        </p:nvSpPr>
        <p:spPr>
          <a:xfrm>
            <a:off x="38100" y="5715000"/>
            <a:ext cx="2819400" cy="1200329"/>
          </a:xfrm>
          <a:prstGeom prst="rect">
            <a:avLst/>
          </a:prstGeom>
          <a:noFill/>
        </p:spPr>
        <p:txBody>
          <a:bodyPr wrap="square" rtlCol="0">
            <a:spAutoFit/>
          </a:bodyPr>
          <a:lstStyle/>
          <a:p>
            <a:r>
              <a:rPr lang="en-US" dirty="0" smtClean="0"/>
              <a:t>L to R: Robert Schofield, Rai Weiss, and Bill </a:t>
            </a:r>
            <a:r>
              <a:rPr lang="en-US" dirty="0" err="1" smtClean="0"/>
              <a:t>Kells</a:t>
            </a:r>
            <a:r>
              <a:rPr lang="en-US" dirty="0" smtClean="0"/>
              <a:t> </a:t>
            </a:r>
            <a:endParaRPr lang="en-US" dirty="0"/>
          </a:p>
        </p:txBody>
      </p:sp>
      <p:sp>
        <p:nvSpPr>
          <p:cNvPr id="9" name="TextBox 8"/>
          <p:cNvSpPr txBox="1"/>
          <p:nvPr/>
        </p:nvSpPr>
        <p:spPr>
          <a:xfrm>
            <a:off x="72927" y="1676400"/>
            <a:ext cx="2749746" cy="3970318"/>
          </a:xfrm>
          <a:prstGeom prst="rect">
            <a:avLst/>
          </a:prstGeom>
          <a:noFill/>
        </p:spPr>
        <p:txBody>
          <a:bodyPr wrap="square" rtlCol="0">
            <a:spAutoFit/>
          </a:bodyPr>
          <a:lstStyle/>
          <a:p>
            <a:r>
              <a:rPr lang="en-US" sz="1800" dirty="0" smtClean="0"/>
              <a:t>In </a:t>
            </a:r>
            <a:r>
              <a:rPr lang="en-US" sz="1800" dirty="0"/>
              <a:t>the photo at left, the top two images on the screen show the light built up in the long cavities, while the image on the lower left shows the built up recycled laser light at the beam splitter. These images are dark in the absence of resonance, when only the laser light shining on the recycling mirror (shown at lower right on screen) can be seen.</a:t>
            </a:r>
          </a:p>
        </p:txBody>
      </p:sp>
    </p:spTree>
    <p:extLst>
      <p:ext uri="{BB962C8B-B14F-4D97-AF65-F5344CB8AC3E}">
        <p14:creationId xmlns:p14="http://schemas.microsoft.com/office/powerpoint/2010/main" val="10269517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r>
              <a:rPr lang="en-US" sz="3600" dirty="0" smtClean="0"/>
              <a:t>“Scientists </a:t>
            </a:r>
            <a:r>
              <a:rPr lang="en-US" sz="3600" dirty="0"/>
              <a:t>in triumphant repose around control room consoles</a:t>
            </a:r>
            <a:r>
              <a:rPr lang="en-US" sz="3600" dirty="0" smtClean="0"/>
              <a:t>.” (20 Oct 2000)</a:t>
            </a:r>
            <a:endParaRPr lang="en-US" sz="3600" dirty="0"/>
          </a:p>
        </p:txBody>
      </p:sp>
      <p:pic>
        <p:nvPicPr>
          <p:cNvPr id="7" name="Content Placeholder 6"/>
          <p:cNvPicPr>
            <a:picLocks noGrp="1" noChangeAspect="1"/>
          </p:cNvPicPr>
          <p:nvPr>
            <p:ph idx="1"/>
          </p:nvPr>
        </p:nvPicPr>
        <p:blipFill>
          <a:blip r:embed="rId2"/>
          <a:stretch>
            <a:fillRect/>
          </a:stretch>
        </p:blipFill>
        <p:spPr>
          <a:xfrm>
            <a:off x="2657474" y="1556034"/>
            <a:ext cx="6486526" cy="4537784"/>
          </a:xfrm>
          <a:prstGeom prst="rect">
            <a:avLst/>
          </a:prstGeom>
        </p:spPr>
      </p:pic>
      <p:sp>
        <p:nvSpPr>
          <p:cNvPr id="4" name="Date Placeholder 3"/>
          <p:cNvSpPr>
            <a:spLocks noGrp="1"/>
          </p:cNvSpPr>
          <p:nvPr>
            <p:ph type="dt" sz="half" idx="10"/>
          </p:nvPr>
        </p:nvSpPr>
        <p:spPr/>
        <p:txBody>
          <a:bodyPr/>
          <a:lstStyle/>
          <a:p>
            <a:pPr>
              <a:defRPr/>
            </a:pPr>
            <a:endParaRPr lang="en-US" altLang="en-US">
              <a:solidFill>
                <a:schemeClr val="tx1"/>
              </a:solidFill>
            </a:endParaRPr>
          </a:p>
        </p:txBody>
      </p:sp>
      <p:sp>
        <p:nvSpPr>
          <p:cNvPr id="5" name="Footer Placeholder 4"/>
          <p:cNvSpPr>
            <a:spLocks noGrp="1"/>
          </p:cNvSpPr>
          <p:nvPr>
            <p:ph type="ftr" sz="quarter" idx="11"/>
          </p:nvPr>
        </p:nvSpPr>
        <p:spPr/>
        <p:txBody>
          <a:bodyPr/>
          <a:lstStyle/>
          <a:p>
            <a:pPr>
              <a:defRPr/>
            </a:pPr>
            <a:r>
              <a:rPr lang="en-US" altLang="en-US" smtClean="0"/>
              <a:t>Les Houches 2018</a:t>
            </a:r>
            <a:endParaRPr lang="en-US" altLang="en-US"/>
          </a:p>
        </p:txBody>
      </p:sp>
      <p:sp>
        <p:nvSpPr>
          <p:cNvPr id="6" name="Slide Number Placeholder 5"/>
          <p:cNvSpPr>
            <a:spLocks noGrp="1"/>
          </p:cNvSpPr>
          <p:nvPr>
            <p:ph type="sldNum" sz="quarter" idx="12"/>
          </p:nvPr>
        </p:nvSpPr>
        <p:spPr/>
        <p:txBody>
          <a:bodyPr/>
          <a:lstStyle/>
          <a:p>
            <a:pPr>
              <a:defRPr/>
            </a:pPr>
            <a:fld id="{E34A8457-36DD-4CE0-8B55-F4B0C5CBD488}" type="slidenum">
              <a:rPr lang="en-US" altLang="en-US" smtClean="0"/>
              <a:pPr>
                <a:defRPr/>
              </a:pPr>
              <a:t>32</a:t>
            </a:fld>
            <a:endParaRPr lang="en-US" altLang="en-US">
              <a:solidFill>
                <a:schemeClr val="tx1"/>
              </a:solidFill>
            </a:endParaRPr>
          </a:p>
        </p:txBody>
      </p:sp>
      <p:sp>
        <p:nvSpPr>
          <p:cNvPr id="8" name="TextBox 7"/>
          <p:cNvSpPr txBox="1"/>
          <p:nvPr/>
        </p:nvSpPr>
        <p:spPr>
          <a:xfrm>
            <a:off x="76200" y="1439657"/>
            <a:ext cx="2514600" cy="4770537"/>
          </a:xfrm>
          <a:prstGeom prst="rect">
            <a:avLst/>
          </a:prstGeom>
          <a:noFill/>
        </p:spPr>
        <p:txBody>
          <a:bodyPr wrap="square" rtlCol="0">
            <a:spAutoFit/>
          </a:bodyPr>
          <a:lstStyle/>
          <a:p>
            <a:r>
              <a:rPr lang="en-US" dirty="0"/>
              <a:t> </a:t>
            </a:r>
            <a:r>
              <a:rPr lang="en-US" sz="2000" dirty="0"/>
              <a:t>In foreground from left are David </a:t>
            </a:r>
            <a:r>
              <a:rPr lang="en-US" sz="2000" dirty="0" err="1"/>
              <a:t>Ottoway</a:t>
            </a:r>
            <a:r>
              <a:rPr lang="en-US" sz="2000" dirty="0"/>
              <a:t> and Michael Landry of LIGO Hanford Observatory; Luca </a:t>
            </a:r>
            <a:r>
              <a:rPr lang="en-US" sz="2000" dirty="0" err="1"/>
              <a:t>Matone</a:t>
            </a:r>
            <a:r>
              <a:rPr lang="en-US" sz="2000" dirty="0"/>
              <a:t>, Stan Whitcomb, Matt Evans and Nergis Mavalvala of Caltech; William Butler of the University of Rochester. Scientist Thomas Nash from </a:t>
            </a:r>
            <a:r>
              <a:rPr lang="en-US" sz="2000" dirty="0" err="1"/>
              <a:t>Fermilab</a:t>
            </a:r>
            <a:r>
              <a:rPr lang="en-US" sz="2000" dirty="0"/>
              <a:t> is in the background.</a:t>
            </a:r>
          </a:p>
        </p:txBody>
      </p:sp>
    </p:spTree>
    <p:extLst>
      <p:ext uri="{BB962C8B-B14F-4D97-AF65-F5344CB8AC3E}">
        <p14:creationId xmlns:p14="http://schemas.microsoft.com/office/powerpoint/2010/main" val="17554582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1" u="none" strike="noStrike" kern="1200" cap="none" spc="0" normalizeH="0" baseline="0" noProof="0" smtClean="0">
                <a:ln>
                  <a:noFill/>
                </a:ln>
                <a:solidFill>
                  <a:srgbClr val="743199"/>
                </a:solidFill>
                <a:effectLst/>
                <a:uLnTx/>
                <a:uFillTx/>
                <a:latin typeface="Helvetica" panose="020B0604020202020204" pitchFamily="34" charset="0"/>
                <a:ea typeface="+mn-ea"/>
                <a:cs typeface="+mn-cs"/>
              </a:rPr>
              <a:t>Les Houches 2018</a:t>
            </a:r>
          </a:p>
        </p:txBody>
      </p:sp>
      <p:sp>
        <p:nvSpPr>
          <p:cNvPr id="18"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07950A8-94F2-421C-9629-CFACDE1EF132}" type="slidenum">
              <a:rPr kumimoji="0" lang="en-US" altLang="en-US" sz="8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en-US" sz="8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97282" name="Rectangle 2"/>
          <p:cNvSpPr>
            <a:spLocks noGrp="1" noChangeArrowheads="1"/>
          </p:cNvSpPr>
          <p:nvPr>
            <p:ph type="title"/>
          </p:nvPr>
        </p:nvSpPr>
        <p:spPr/>
        <p:txBody>
          <a:bodyPr/>
          <a:lstStyle/>
          <a:p>
            <a:r>
              <a:rPr lang="en-US" altLang="en-US"/>
              <a:t>Full Interferometer Locking </a:t>
            </a:r>
          </a:p>
        </p:txBody>
      </p:sp>
      <p:sp>
        <p:nvSpPr>
          <p:cNvPr id="97283" name="Rectangle 3"/>
          <p:cNvSpPr>
            <a:spLocks noGrp="1" noChangeArrowheads="1"/>
          </p:cNvSpPr>
          <p:nvPr>
            <p:ph type="body" idx="1"/>
          </p:nvPr>
        </p:nvSpPr>
        <p:spPr>
          <a:xfrm>
            <a:off x="685800" y="1143000"/>
            <a:ext cx="7772400" cy="457200"/>
          </a:xfrm>
        </p:spPr>
        <p:txBody>
          <a:bodyPr/>
          <a:lstStyle/>
          <a:p>
            <a:r>
              <a:rPr lang="en-US" altLang="en-US"/>
              <a:t>Still a bit tenuous…….</a:t>
            </a:r>
          </a:p>
        </p:txBody>
      </p:sp>
      <p:sp>
        <p:nvSpPr>
          <p:cNvPr id="97284" name="Rectangle 4"/>
          <p:cNvSpPr>
            <a:spLocks noChangeAspect="1" noChangeArrowheads="1"/>
          </p:cNvSpPr>
          <p:nvPr/>
        </p:nvSpPr>
        <p:spPr bwMode="auto">
          <a:xfrm>
            <a:off x="4410075" y="4514850"/>
            <a:ext cx="2346325" cy="869950"/>
          </a:xfrm>
          <a:prstGeom prst="rect">
            <a:avLst/>
          </a:prstGeom>
          <a:solidFill>
            <a:srgbClr val="FFFFFF"/>
          </a:solidFill>
          <a:ln w="12700">
            <a:solidFill>
              <a:srgbClr val="FFFFFF"/>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CCECFF"/>
              </a:solidFill>
              <a:effectLst/>
              <a:uLnTx/>
              <a:uFillTx/>
              <a:latin typeface="Times New Roman" panose="02020603050405020304" pitchFamily="18" charset="0"/>
              <a:ea typeface="+mn-ea"/>
              <a:cs typeface="+mn-cs"/>
            </a:endParaRPr>
          </a:p>
        </p:txBody>
      </p:sp>
      <p:sp>
        <p:nvSpPr>
          <p:cNvPr id="97285" name="Rectangle 5"/>
          <p:cNvSpPr>
            <a:spLocks noChangeAspect="1" noChangeArrowheads="1"/>
          </p:cNvSpPr>
          <p:nvPr/>
        </p:nvSpPr>
        <p:spPr bwMode="auto">
          <a:xfrm>
            <a:off x="3443288" y="2101850"/>
            <a:ext cx="900112" cy="2009775"/>
          </a:xfrm>
          <a:prstGeom prst="rect">
            <a:avLst/>
          </a:prstGeom>
          <a:solidFill>
            <a:srgbClr val="FFFFFF"/>
          </a:solidFill>
          <a:ln w="12700">
            <a:solidFill>
              <a:srgbClr val="FFFFFF"/>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97286" name="Rectangle 6"/>
          <p:cNvSpPr>
            <a:spLocks noChangeAspect="1" noChangeArrowheads="1"/>
          </p:cNvSpPr>
          <p:nvPr/>
        </p:nvSpPr>
        <p:spPr bwMode="auto">
          <a:xfrm>
            <a:off x="6018213" y="4111625"/>
            <a:ext cx="871537" cy="268288"/>
          </a:xfrm>
          <a:prstGeom prst="rect">
            <a:avLst/>
          </a:prstGeom>
          <a:solidFill>
            <a:srgbClr val="FFFFFF"/>
          </a:solidFill>
          <a:ln w="12700">
            <a:solidFill>
              <a:srgbClr val="FFFFFF"/>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97287" name="Rectangle 7"/>
          <p:cNvSpPr>
            <a:spLocks noChangeAspect="1" noChangeArrowheads="1"/>
          </p:cNvSpPr>
          <p:nvPr/>
        </p:nvSpPr>
        <p:spPr bwMode="auto">
          <a:xfrm>
            <a:off x="3205163" y="1698625"/>
            <a:ext cx="1204912" cy="403225"/>
          </a:xfrm>
          <a:prstGeom prst="rect">
            <a:avLst/>
          </a:prstGeom>
          <a:solidFill>
            <a:srgbClr val="FFFFFF"/>
          </a:solidFill>
          <a:ln w="12700">
            <a:solidFill>
              <a:srgbClr val="FFFFFF"/>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graphicFrame>
        <p:nvGraphicFramePr>
          <p:cNvPr id="97288" name="Object 8"/>
          <p:cNvGraphicFramePr>
            <a:graphicFrameLocks noChangeAspect="1"/>
          </p:cNvGraphicFramePr>
          <p:nvPr/>
        </p:nvGraphicFramePr>
        <p:xfrm>
          <a:off x="4203700" y="3168650"/>
          <a:ext cx="949325" cy="949325"/>
        </p:xfrm>
        <a:graphic>
          <a:graphicData uri="http://schemas.openxmlformats.org/presentationml/2006/ole">
            <mc:AlternateContent xmlns:mc="http://schemas.openxmlformats.org/markup-compatibility/2006">
              <mc:Choice xmlns:v="urn:schemas-microsoft-com:vml" Requires="v">
                <p:oleObj spid="_x0000_s5153" name="Room" r:id="rId3" imgW="1080000" imgH="1080000" progId="ComicChat.Room.2">
                  <p:embed/>
                </p:oleObj>
              </mc:Choice>
              <mc:Fallback>
                <p:oleObj name="Room" r:id="rId3" imgW="1080000" imgH="1080000" progId="ComicChat.Room.2">
                  <p:embed/>
                  <p:pic>
                    <p:nvPicPr>
                      <p:cNvPr id="97288"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3700" y="3168650"/>
                        <a:ext cx="949325" cy="949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97289" name="Group 9"/>
          <p:cNvGrpSpPr>
            <a:grpSpLocks noChangeAspect="1"/>
          </p:cNvGrpSpPr>
          <p:nvPr/>
        </p:nvGrpSpPr>
        <p:grpSpPr bwMode="auto">
          <a:xfrm>
            <a:off x="1998663" y="1600200"/>
            <a:ext cx="5900737" cy="4405313"/>
            <a:chOff x="766" y="727"/>
            <a:chExt cx="4227" cy="3155"/>
          </a:xfrm>
        </p:grpSpPr>
        <p:pic>
          <p:nvPicPr>
            <p:cNvPr id="97290" name="Picture 10" descr="C:\Talks\lockedstretc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 y="727"/>
              <a:ext cx="4227" cy="3155"/>
            </a:xfrm>
            <a:prstGeom prst="rect">
              <a:avLst/>
            </a:prstGeom>
            <a:noFill/>
            <a:extLst>
              <a:ext uri="{909E8E84-426E-40DD-AFC4-6F175D3DCCD1}">
                <a14:hiddenFill xmlns:a14="http://schemas.microsoft.com/office/drawing/2010/main">
                  <a:solidFill>
                    <a:srgbClr val="FFFFFF"/>
                  </a:solidFill>
                </a14:hiddenFill>
              </a:ext>
            </a:extLst>
          </p:spPr>
        </p:pic>
        <p:sp>
          <p:nvSpPr>
            <p:cNvPr id="97291" name="Text Box 11"/>
            <p:cNvSpPr txBox="1">
              <a:spLocks noChangeAspect="1" noChangeArrowheads="1"/>
            </p:cNvSpPr>
            <p:nvPr/>
          </p:nvSpPr>
          <p:spPr bwMode="auto">
            <a:xfrm>
              <a:off x="2640" y="2499"/>
              <a:ext cx="864" cy="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rPr>
                <a:t>2 Minutes</a:t>
              </a:r>
            </a:p>
          </p:txBody>
        </p:sp>
        <p:sp>
          <p:nvSpPr>
            <p:cNvPr id="97292" name="Line 12"/>
            <p:cNvSpPr>
              <a:spLocks noChangeAspect="1" noChangeShapeType="1"/>
            </p:cNvSpPr>
            <p:nvPr/>
          </p:nvSpPr>
          <p:spPr bwMode="auto">
            <a:xfrm>
              <a:off x="1392" y="2688"/>
              <a:ext cx="3216" cy="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grpSp>
      <p:sp>
        <p:nvSpPr>
          <p:cNvPr id="97293" name="Text Box 13"/>
          <p:cNvSpPr txBox="1">
            <a:spLocks noChangeAspect="1" noChangeArrowheads="1"/>
          </p:cNvSpPr>
          <p:nvPr/>
        </p:nvSpPr>
        <p:spPr bwMode="auto">
          <a:xfrm>
            <a:off x="979488" y="2705100"/>
            <a:ext cx="1017587"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rPr>
              <a:t>Locked</a:t>
            </a:r>
          </a:p>
        </p:txBody>
      </p:sp>
      <p:sp>
        <p:nvSpPr>
          <p:cNvPr id="97294" name="Text Box 14"/>
          <p:cNvSpPr txBox="1">
            <a:spLocks noChangeAspect="1" noChangeArrowheads="1"/>
          </p:cNvSpPr>
          <p:nvPr/>
        </p:nvSpPr>
        <p:spPr bwMode="auto">
          <a:xfrm>
            <a:off x="868363" y="3429000"/>
            <a:ext cx="13112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rPr>
              <a:t>Unlocked</a:t>
            </a:r>
          </a:p>
        </p:txBody>
      </p:sp>
      <p:sp>
        <p:nvSpPr>
          <p:cNvPr id="97295" name="Line 15"/>
          <p:cNvSpPr>
            <a:spLocks noChangeAspect="1" noChangeShapeType="1"/>
          </p:cNvSpPr>
          <p:nvPr/>
        </p:nvSpPr>
        <p:spPr bwMode="auto">
          <a:xfrm>
            <a:off x="1998663" y="3576638"/>
            <a:ext cx="536575" cy="1587"/>
          </a:xfrm>
          <a:prstGeom prst="line">
            <a:avLst/>
          </a:prstGeom>
          <a:noFill/>
          <a:ln w="28575">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97296" name="Line 16"/>
          <p:cNvSpPr>
            <a:spLocks noChangeAspect="1" noChangeShapeType="1"/>
          </p:cNvSpPr>
          <p:nvPr/>
        </p:nvSpPr>
        <p:spPr bwMode="auto">
          <a:xfrm>
            <a:off x="1998663" y="2905125"/>
            <a:ext cx="536575" cy="1588"/>
          </a:xfrm>
          <a:prstGeom prst="line">
            <a:avLst/>
          </a:prstGeom>
          <a:noFill/>
          <a:ln w="28575">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114FFB"/>
              </a:solidFill>
              <a:effectLst/>
              <a:uLnTx/>
              <a:uFillTx/>
              <a:latin typeface="Helvetica" panose="020B0604020202020204" pitchFamily="34" charset="0"/>
              <a:ea typeface="+mn-ea"/>
              <a:cs typeface="+mn-cs"/>
            </a:endParaRPr>
          </a:p>
        </p:txBody>
      </p:sp>
      <p:sp>
        <p:nvSpPr>
          <p:cNvPr id="2" name="Date Placeholder 1"/>
          <p:cNvSpPr>
            <a:spLocks noGrp="1"/>
          </p:cNvSpPr>
          <p:nvPr>
            <p:ph type="dt" sz="half" idx="10"/>
          </p:nvPr>
        </p:nvSpPr>
        <p:spPr/>
        <p:txBody>
          <a:bodyPr/>
          <a:lstStyle/>
          <a:p>
            <a:endParaRPr lang="en-US" altLang="en-US"/>
          </a:p>
        </p:txBody>
      </p:sp>
    </p:spTree>
    <p:extLst>
      <p:ext uri="{BB962C8B-B14F-4D97-AF65-F5344CB8AC3E}">
        <p14:creationId xmlns:p14="http://schemas.microsoft.com/office/powerpoint/2010/main" val="14312154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ate Placeholder 3"/>
          <p:cNvSpPr>
            <a:spLocks noGrp="1"/>
          </p:cNvSpPr>
          <p:nvPr>
            <p:ph type="dt" sz="quarter" idx="10"/>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1400" smtClean="0">
              <a:solidFill>
                <a:schemeClr val="tx1"/>
              </a:solidFill>
              <a:latin typeface="Times New Roman" panose="02020603050405020304" pitchFamily="18" charset="0"/>
            </a:endParaRPr>
          </a:p>
        </p:txBody>
      </p:sp>
      <p:sp>
        <p:nvSpPr>
          <p:cNvPr id="24579" name="Footer Placeholder 4"/>
          <p:cNvSpPr>
            <a:spLocks noGrp="1"/>
          </p:cNvSpPr>
          <p:nvPr>
            <p:ph type="ftr" sz="quarter" idx="11"/>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400" smtClean="0">
                <a:solidFill>
                  <a:schemeClr val="accent2"/>
                </a:solidFill>
                <a:latin typeface="Times New Roman" panose="02020603050405020304" pitchFamily="18" charset="0"/>
              </a:rPr>
              <a:t>Les Houches 2018</a:t>
            </a:r>
          </a:p>
        </p:txBody>
      </p:sp>
      <p:sp>
        <p:nvSpPr>
          <p:cNvPr id="6" name="Slide Number Placeholder 5"/>
          <p:cNvSpPr>
            <a:spLocks noGrp="1"/>
          </p:cNvSpPr>
          <p:nvPr>
            <p:ph type="sldNum" sz="quarter" idx="12"/>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C915F19-09E4-4755-BEC0-27852BEA6C4A}" type="slidenum">
              <a:rPr lang="en-US" altLang="en-US" sz="1400">
                <a:solidFill>
                  <a:schemeClr val="accent2"/>
                </a:solidFill>
                <a:latin typeface="Book Antiqua" panose="02040602050305030304" pitchFamily="18" charset="0"/>
              </a:rPr>
              <a:pPr/>
              <a:t>34</a:t>
            </a:fld>
            <a:endParaRPr lang="en-US" altLang="en-US" sz="1400">
              <a:latin typeface="Book Antiqua" panose="02040602050305030304" pitchFamily="18" charset="0"/>
            </a:endParaRPr>
          </a:p>
        </p:txBody>
      </p:sp>
      <p:sp>
        <p:nvSpPr>
          <p:cNvPr id="24581" name="Rectangle 2"/>
          <p:cNvSpPr>
            <a:spLocks noGrp="1" noChangeArrowheads="1"/>
          </p:cNvSpPr>
          <p:nvPr>
            <p:ph type="title"/>
          </p:nvPr>
        </p:nvSpPr>
        <p:spPr/>
        <p:txBody>
          <a:bodyPr/>
          <a:lstStyle/>
          <a:p>
            <a:r>
              <a:rPr lang="en-US" altLang="en-US" dirty="0" smtClean="0"/>
              <a:t>“Costs” of feedback</a:t>
            </a:r>
          </a:p>
        </p:txBody>
      </p:sp>
      <p:sp>
        <p:nvSpPr>
          <p:cNvPr id="24582" name="Rectangle 3"/>
          <p:cNvSpPr>
            <a:spLocks noGrp="1" noChangeArrowheads="1"/>
          </p:cNvSpPr>
          <p:nvPr>
            <p:ph type="body" idx="1"/>
          </p:nvPr>
        </p:nvSpPr>
        <p:spPr/>
        <p:txBody>
          <a:bodyPr/>
          <a:lstStyle/>
          <a:p>
            <a:pPr>
              <a:buFontTx/>
              <a:buNone/>
            </a:pPr>
            <a:r>
              <a:rPr lang="en-US" altLang="en-US" smtClean="0"/>
              <a:t>Some cost: Feedback control systems need extra parts, and those need to be carefully designed.</a:t>
            </a:r>
          </a:p>
          <a:p>
            <a:pPr>
              <a:buFontTx/>
              <a:buNone/>
            </a:pPr>
            <a:r>
              <a:rPr lang="en-US" altLang="en-US" smtClean="0"/>
              <a:t>Biggest “cost”:  To ensure that the servo will be </a:t>
            </a:r>
            <a:r>
              <a:rPr lang="en-US" altLang="en-US" i="1" smtClean="0"/>
              <a:t>stable</a:t>
            </a:r>
            <a:r>
              <a:rPr lang="en-US" altLang="en-US" smtClean="0"/>
              <a:t> when the loop is closed.</a:t>
            </a:r>
          </a:p>
          <a:p>
            <a:pPr>
              <a:buFontTx/>
              <a:buNone/>
            </a:pPr>
            <a:r>
              <a:rPr lang="en-US" altLang="en-US" smtClean="0"/>
              <a:t>Frequency dependence of the loop transfer function </a:t>
            </a:r>
            <a:r>
              <a:rPr lang="en-US" altLang="en-US" i="1" smtClean="0"/>
              <a:t>G</a:t>
            </a:r>
            <a:r>
              <a:rPr lang="en-US" altLang="en-US" smtClean="0"/>
              <a:t> is critical. This is the main role of the compensation filter </a:t>
            </a:r>
            <a:r>
              <a:rPr lang="en-US" altLang="en-US" i="1" smtClean="0"/>
              <a:t>F</a:t>
            </a:r>
            <a:r>
              <a:rPr lang="en-US" altLang="en-US" smtClean="0"/>
              <a:t>.</a:t>
            </a:r>
          </a:p>
          <a:p>
            <a:pPr>
              <a:buFontTx/>
              <a:buNone/>
            </a:pPr>
            <a:r>
              <a:rPr lang="en-US" altLang="en-US" smtClean="0"/>
              <a:t>This is a very rich subject!</a:t>
            </a:r>
          </a:p>
        </p:txBody>
      </p:sp>
    </p:spTree>
    <p:extLst>
      <p:ext uri="{BB962C8B-B14F-4D97-AF65-F5344CB8AC3E}">
        <p14:creationId xmlns:p14="http://schemas.microsoft.com/office/powerpoint/2010/main" val="12400326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ate Placeholder 3"/>
          <p:cNvSpPr>
            <a:spLocks noGrp="1"/>
          </p:cNvSpPr>
          <p:nvPr>
            <p:ph type="dt" sz="quarter" idx="10"/>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1400" smtClean="0">
              <a:solidFill>
                <a:schemeClr val="tx1"/>
              </a:solidFill>
              <a:latin typeface="Times New Roman" panose="02020603050405020304" pitchFamily="18" charset="0"/>
            </a:endParaRPr>
          </a:p>
        </p:txBody>
      </p:sp>
      <p:sp>
        <p:nvSpPr>
          <p:cNvPr id="25603" name="Footer Placeholder 4"/>
          <p:cNvSpPr>
            <a:spLocks noGrp="1"/>
          </p:cNvSpPr>
          <p:nvPr>
            <p:ph type="ftr" sz="quarter" idx="11"/>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400" smtClean="0">
                <a:solidFill>
                  <a:schemeClr val="accent2"/>
                </a:solidFill>
                <a:latin typeface="Times New Roman" panose="02020603050405020304" pitchFamily="18" charset="0"/>
              </a:rPr>
              <a:t>Les Houches 2018</a:t>
            </a:r>
          </a:p>
        </p:txBody>
      </p:sp>
      <p:sp>
        <p:nvSpPr>
          <p:cNvPr id="7" name="Slide Number Placeholder 5"/>
          <p:cNvSpPr>
            <a:spLocks noGrp="1"/>
          </p:cNvSpPr>
          <p:nvPr>
            <p:ph type="sldNum" sz="quarter" idx="12"/>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669F67E-6E0A-4E7D-B4EC-6B2C1E7164A8}" type="slidenum">
              <a:rPr lang="en-US" altLang="en-US" sz="1400">
                <a:solidFill>
                  <a:schemeClr val="accent2"/>
                </a:solidFill>
                <a:latin typeface="Book Antiqua" panose="02040602050305030304" pitchFamily="18" charset="0"/>
              </a:rPr>
              <a:pPr/>
              <a:t>35</a:t>
            </a:fld>
            <a:endParaRPr lang="en-US" altLang="en-US" sz="1400">
              <a:latin typeface="Book Antiqua" panose="02040602050305030304" pitchFamily="18" charset="0"/>
            </a:endParaRPr>
          </a:p>
        </p:txBody>
      </p:sp>
      <p:sp>
        <p:nvSpPr>
          <p:cNvPr id="25605" name="Rectangle 2"/>
          <p:cNvSpPr>
            <a:spLocks noGrp="1" noChangeArrowheads="1"/>
          </p:cNvSpPr>
          <p:nvPr>
            <p:ph type="title"/>
          </p:nvPr>
        </p:nvSpPr>
        <p:spPr/>
        <p:txBody>
          <a:bodyPr/>
          <a:lstStyle/>
          <a:p>
            <a:r>
              <a:rPr lang="en-US" altLang="en-US" smtClean="0"/>
              <a:t>Stability and causality</a:t>
            </a:r>
          </a:p>
        </p:txBody>
      </p:sp>
      <p:sp>
        <p:nvSpPr>
          <p:cNvPr id="25606" name="Rectangle 3"/>
          <p:cNvSpPr>
            <a:spLocks noGrp="1" noChangeArrowheads="1"/>
          </p:cNvSpPr>
          <p:nvPr>
            <p:ph type="body" idx="1"/>
          </p:nvPr>
        </p:nvSpPr>
        <p:spPr/>
        <p:txBody>
          <a:bodyPr/>
          <a:lstStyle/>
          <a:p>
            <a:pPr>
              <a:buFontTx/>
              <a:buNone/>
            </a:pPr>
            <a:r>
              <a:rPr lang="en-US" altLang="en-US" sz="2400" smtClean="0"/>
              <a:t>Recall:</a:t>
            </a:r>
          </a:p>
          <a:p>
            <a:pPr>
              <a:buFontTx/>
              <a:buNone/>
            </a:pPr>
            <a:endParaRPr lang="en-US" altLang="en-US" sz="2400" smtClean="0"/>
          </a:p>
          <a:p>
            <a:pPr>
              <a:buFontTx/>
              <a:buNone/>
            </a:pPr>
            <a:r>
              <a:rPr lang="en-US" altLang="en-US" sz="2400" smtClean="0"/>
              <a:t>What happens if, for some </a:t>
            </a:r>
            <a:r>
              <a:rPr lang="en-US" altLang="en-US" sz="2400" i="1" smtClean="0"/>
              <a:t>f</a:t>
            </a:r>
            <a:r>
              <a:rPr lang="en-US" altLang="en-US" sz="2400" smtClean="0"/>
              <a:t>, </a:t>
            </a:r>
            <a:r>
              <a:rPr lang="en-US" altLang="en-US" sz="2400" i="1" smtClean="0"/>
              <a:t>G(f) = </a:t>
            </a:r>
            <a:r>
              <a:rPr lang="en-US" altLang="en-US" sz="2400" smtClean="0"/>
              <a:t>-1?</a:t>
            </a:r>
          </a:p>
          <a:p>
            <a:pPr>
              <a:buFontTx/>
              <a:buNone/>
            </a:pPr>
            <a:r>
              <a:rPr lang="en-US" altLang="en-US" sz="2400" smtClean="0"/>
              <a:t>Closed loop response diverges!</a:t>
            </a:r>
          </a:p>
          <a:p>
            <a:pPr>
              <a:buFontTx/>
              <a:buNone/>
            </a:pPr>
            <a:r>
              <a:rPr lang="en-US" altLang="en-US" sz="2400" smtClean="0"/>
              <a:t>Why not just avoid this, e.g. by making </a:t>
            </a:r>
            <a:r>
              <a:rPr lang="en-US" altLang="en-US" sz="2400" i="1" smtClean="0"/>
              <a:t>G</a:t>
            </a:r>
            <a:r>
              <a:rPr lang="en-US" altLang="en-US" sz="2400" smtClean="0"/>
              <a:t> large for all </a:t>
            </a:r>
            <a:r>
              <a:rPr lang="en-US" altLang="en-US" sz="2400" i="1" smtClean="0"/>
              <a:t>f</a:t>
            </a:r>
            <a:r>
              <a:rPr lang="en-US" altLang="en-US" sz="2400" smtClean="0"/>
              <a:t>?</a:t>
            </a:r>
          </a:p>
          <a:p>
            <a:pPr>
              <a:buFontTx/>
              <a:buNone/>
            </a:pPr>
            <a:r>
              <a:rPr lang="en-US" altLang="en-US" sz="2400" smtClean="0"/>
              <a:t>Causality requires that response of physical systems can’t keep fixed magnitude and phase to arbitrarily high </a:t>
            </a:r>
            <a:r>
              <a:rPr lang="en-US" altLang="en-US" sz="2400" i="1" smtClean="0"/>
              <a:t>f</a:t>
            </a:r>
            <a:r>
              <a:rPr lang="en-US" altLang="en-US" sz="2400" smtClean="0"/>
              <a:t>.</a:t>
            </a:r>
          </a:p>
          <a:p>
            <a:pPr lvl="1">
              <a:buFontTx/>
              <a:buNone/>
            </a:pPr>
            <a:r>
              <a:rPr lang="en-US" altLang="en-US" sz="2000" smtClean="0"/>
              <a:t>Speed of light</a:t>
            </a:r>
          </a:p>
          <a:p>
            <a:pPr lvl="1">
              <a:buFontTx/>
              <a:buNone/>
            </a:pPr>
            <a:r>
              <a:rPr lang="en-US" altLang="en-US" sz="2000" smtClean="0"/>
              <a:t>In mechanical systems, the speed of sound is the real limit!</a:t>
            </a:r>
          </a:p>
          <a:p>
            <a:pPr lvl="1">
              <a:buFontTx/>
              <a:buNone/>
            </a:pPr>
            <a:endParaRPr lang="en-US" altLang="en-US" sz="2000" smtClean="0"/>
          </a:p>
        </p:txBody>
      </p:sp>
      <p:graphicFrame>
        <p:nvGraphicFramePr>
          <p:cNvPr id="25607" name="Object 4"/>
          <p:cNvGraphicFramePr>
            <a:graphicFrameLocks noChangeAspect="1"/>
          </p:cNvGraphicFramePr>
          <p:nvPr/>
        </p:nvGraphicFramePr>
        <p:xfrm>
          <a:off x="2590800" y="1752600"/>
          <a:ext cx="2057400" cy="738188"/>
        </p:xfrm>
        <a:graphic>
          <a:graphicData uri="http://schemas.openxmlformats.org/presentationml/2006/ole">
            <mc:AlternateContent xmlns:mc="http://schemas.openxmlformats.org/markup-compatibility/2006">
              <mc:Choice xmlns:v="urn:schemas-microsoft-com:vml" Requires="v">
                <p:oleObj spid="_x0000_s6177" name="Equation" r:id="rId4" imgW="1168400" imgH="419100" progId="Equation.3">
                  <p:embed/>
                </p:oleObj>
              </mc:Choice>
              <mc:Fallback>
                <p:oleObj name="Equation" r:id="rId4" imgW="1168400" imgH="419100" progId="Equation.3">
                  <p:embed/>
                  <p:pic>
                    <p:nvPicPr>
                      <p:cNvPr id="25607"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752600"/>
                        <a:ext cx="2057400" cy="738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9932201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3"/>
          <p:cNvSpPr>
            <a:spLocks noGrp="1"/>
          </p:cNvSpPr>
          <p:nvPr>
            <p:ph type="dt" sz="quarter" idx="10"/>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1400" smtClean="0">
              <a:solidFill>
                <a:schemeClr val="tx1"/>
              </a:solidFill>
              <a:latin typeface="Times New Roman" panose="02020603050405020304" pitchFamily="18" charset="0"/>
            </a:endParaRPr>
          </a:p>
        </p:txBody>
      </p:sp>
      <p:sp>
        <p:nvSpPr>
          <p:cNvPr id="26627" name="Footer Placeholder 4"/>
          <p:cNvSpPr>
            <a:spLocks noGrp="1"/>
          </p:cNvSpPr>
          <p:nvPr>
            <p:ph type="ftr" sz="quarter" idx="11"/>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400" smtClean="0">
                <a:solidFill>
                  <a:schemeClr val="accent2"/>
                </a:solidFill>
                <a:latin typeface="Times New Roman" panose="02020603050405020304" pitchFamily="18" charset="0"/>
              </a:rPr>
              <a:t>Les Houches 2018</a:t>
            </a:r>
          </a:p>
        </p:txBody>
      </p:sp>
      <p:sp>
        <p:nvSpPr>
          <p:cNvPr id="6" name="Slide Number Placeholder 5"/>
          <p:cNvSpPr>
            <a:spLocks noGrp="1"/>
          </p:cNvSpPr>
          <p:nvPr>
            <p:ph type="sldNum" sz="quarter" idx="12"/>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D65D8F5-A17E-4AE4-85C5-228F0D8D932A}" type="slidenum">
              <a:rPr lang="en-US" altLang="en-US" sz="1400">
                <a:solidFill>
                  <a:schemeClr val="accent2"/>
                </a:solidFill>
                <a:latin typeface="Book Antiqua" panose="02040602050305030304" pitchFamily="18" charset="0"/>
              </a:rPr>
              <a:pPr/>
              <a:t>36</a:t>
            </a:fld>
            <a:endParaRPr lang="en-US" altLang="en-US" sz="1400">
              <a:latin typeface="Book Antiqua" panose="02040602050305030304" pitchFamily="18" charset="0"/>
            </a:endParaRPr>
          </a:p>
        </p:txBody>
      </p:sp>
      <p:sp>
        <p:nvSpPr>
          <p:cNvPr id="26629" name="Rectangle 2"/>
          <p:cNvSpPr>
            <a:spLocks noGrp="1" noChangeArrowheads="1"/>
          </p:cNvSpPr>
          <p:nvPr>
            <p:ph type="title"/>
          </p:nvPr>
        </p:nvSpPr>
        <p:spPr/>
        <p:txBody>
          <a:bodyPr/>
          <a:lstStyle/>
          <a:p>
            <a:r>
              <a:rPr lang="en-US" altLang="en-US" smtClean="0"/>
              <a:t>Ensuring stability</a:t>
            </a:r>
          </a:p>
        </p:txBody>
      </p:sp>
      <p:sp>
        <p:nvSpPr>
          <p:cNvPr id="26630" name="Rectangle 3"/>
          <p:cNvSpPr>
            <a:spLocks noGrp="1" noChangeArrowheads="1"/>
          </p:cNvSpPr>
          <p:nvPr>
            <p:ph type="body" idx="1"/>
          </p:nvPr>
        </p:nvSpPr>
        <p:spPr/>
        <p:txBody>
          <a:bodyPr/>
          <a:lstStyle/>
          <a:p>
            <a:pPr>
              <a:lnSpc>
                <a:spcPct val="90000"/>
              </a:lnSpc>
              <a:buFontTx/>
              <a:buNone/>
            </a:pPr>
            <a:r>
              <a:rPr lang="en-US" altLang="en-US" smtClean="0"/>
              <a:t>Generically, at high frequencies we accumulate large phase lags.</a:t>
            </a:r>
          </a:p>
          <a:p>
            <a:pPr>
              <a:lnSpc>
                <a:spcPct val="90000"/>
              </a:lnSpc>
              <a:buFontTx/>
              <a:buNone/>
            </a:pPr>
            <a:r>
              <a:rPr lang="en-US" altLang="en-US" smtClean="0"/>
              <a:t>When </a:t>
            </a:r>
            <a:r>
              <a:rPr lang="en-US" altLang="en-US" i="1" smtClean="0">
                <a:latin typeface="Symbol" panose="05050102010706020507" pitchFamily="18" charset="2"/>
              </a:rPr>
              <a:t>f</a:t>
            </a:r>
            <a:r>
              <a:rPr lang="en-US" altLang="en-US" smtClean="0"/>
              <a:t> = -180 deg, we’ve picked up an unwanted change of sign.</a:t>
            </a:r>
          </a:p>
          <a:p>
            <a:pPr>
              <a:lnSpc>
                <a:spcPct val="90000"/>
              </a:lnSpc>
              <a:buFontTx/>
              <a:buNone/>
            </a:pPr>
            <a:r>
              <a:rPr lang="en-US" altLang="en-US" smtClean="0"/>
              <a:t>The standard way to deal with this is by ensuring that the magnitude of the loop transfer function </a:t>
            </a:r>
            <a:r>
              <a:rPr lang="en-US" altLang="en-US" i="1" smtClean="0"/>
              <a:t>G</a:t>
            </a:r>
            <a:r>
              <a:rPr lang="en-US" altLang="en-US" smtClean="0"/>
              <a:t> is small for all </a:t>
            </a:r>
            <a:r>
              <a:rPr lang="en-US" altLang="en-US" i="1" smtClean="0"/>
              <a:t>f</a:t>
            </a:r>
            <a:r>
              <a:rPr lang="en-US" altLang="en-US" smtClean="0"/>
              <a:t> above that point.</a:t>
            </a:r>
          </a:p>
          <a:p>
            <a:pPr>
              <a:lnSpc>
                <a:spcPct val="90000"/>
              </a:lnSpc>
              <a:buFontTx/>
              <a:buNone/>
            </a:pPr>
            <a:r>
              <a:rPr lang="en-US" altLang="en-US" smtClean="0"/>
              <a:t>Ensuring stability requires careful design of the compensation filter </a:t>
            </a:r>
            <a:r>
              <a:rPr lang="en-US" altLang="en-US" i="1" smtClean="0"/>
              <a:t>F.</a:t>
            </a:r>
            <a:endParaRPr lang="en-US" altLang="en-US" smtClean="0"/>
          </a:p>
        </p:txBody>
      </p:sp>
    </p:spTree>
    <p:extLst>
      <p:ext uri="{BB962C8B-B14F-4D97-AF65-F5344CB8AC3E}">
        <p14:creationId xmlns:p14="http://schemas.microsoft.com/office/powerpoint/2010/main" val="26714853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mtClean="0"/>
              <a:t>Limits to filter design</a:t>
            </a:r>
          </a:p>
        </p:txBody>
      </p:sp>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647" t="-1333"/>
            </a:stretch>
          </a:blipFill>
          <a:extLst/>
        </p:spPr>
        <p:txBody>
          <a:bodyPr/>
          <a:lstStyle/>
          <a:p>
            <a:r>
              <a:rPr lang="en-US">
                <a:noFill/>
              </a:rPr>
              <a:t> </a:t>
            </a:r>
          </a:p>
        </p:txBody>
      </p:sp>
      <p:sp>
        <p:nvSpPr>
          <p:cNvPr id="27652" name="Date Placeholder 3"/>
          <p:cNvSpPr>
            <a:spLocks noGrp="1"/>
          </p:cNvSpPr>
          <p:nvPr>
            <p:ph type="dt"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400" smtClean="0"/>
          </a:p>
        </p:txBody>
      </p:sp>
      <p:sp>
        <p:nvSpPr>
          <p:cNvPr id="27653" name="Footer Placeholder 4"/>
          <p:cNvSpPr>
            <a:spLocks noGrp="1"/>
          </p:cNvSpPr>
          <p:nvPr>
            <p:ph type="ftr" sz="quarter" idx="11"/>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smtClean="0">
                <a:solidFill>
                  <a:schemeClr val="accent2"/>
                </a:solidFill>
              </a:rPr>
              <a:t>Les Houches 2018</a:t>
            </a:r>
          </a:p>
        </p:txBody>
      </p:sp>
      <p:sp>
        <p:nvSpPr>
          <p:cNvPr id="6" name="Slide Number Placeholder 5"/>
          <p:cNvSpPr>
            <a:spLocks noGrp="1"/>
          </p:cNvSpPr>
          <p:nvPr>
            <p:ph type="sldNum" sz="quarter" idx="12"/>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2A1D22D-9BF9-43C8-B98D-05117556442E}" type="slidenum">
              <a:rPr lang="en-US" altLang="en-US" sz="1400">
                <a:solidFill>
                  <a:schemeClr val="accent2"/>
                </a:solidFill>
                <a:latin typeface="Book Antiqua" panose="02040602050305030304" pitchFamily="18" charset="0"/>
              </a:rPr>
              <a:pPr/>
              <a:t>37</a:t>
            </a:fld>
            <a:endParaRPr lang="en-US" altLang="en-US" sz="1400">
              <a:latin typeface="Book Antiqua" panose="02040602050305030304" pitchFamily="18" charset="0"/>
            </a:endParaRPr>
          </a:p>
        </p:txBody>
      </p:sp>
    </p:spTree>
    <p:extLst>
      <p:ext uri="{BB962C8B-B14F-4D97-AF65-F5344CB8AC3E}">
        <p14:creationId xmlns:p14="http://schemas.microsoft.com/office/powerpoint/2010/main" val="18867535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mtClean="0"/>
              <a:t>Stability tests</a:t>
            </a:r>
          </a:p>
        </p:txBody>
      </p:sp>
      <p:sp>
        <p:nvSpPr>
          <p:cNvPr id="28675" name="Content Placeholder 2"/>
          <p:cNvSpPr>
            <a:spLocks noGrp="1"/>
          </p:cNvSpPr>
          <p:nvPr>
            <p:ph idx="1"/>
          </p:nvPr>
        </p:nvSpPr>
        <p:spPr/>
        <p:txBody>
          <a:bodyPr/>
          <a:lstStyle/>
          <a:p>
            <a:pPr marL="0" indent="0">
              <a:buFontTx/>
              <a:buNone/>
            </a:pPr>
            <a:r>
              <a:rPr lang="en-US" altLang="en-US" smtClean="0"/>
              <a:t>Feedback designers most often study the Bode plot of </a:t>
            </a:r>
            <a:r>
              <a:rPr lang="en-US" altLang="en-US" i="1" smtClean="0"/>
              <a:t>G(f)</a:t>
            </a:r>
            <a:r>
              <a:rPr lang="en-US" altLang="en-US" smtClean="0"/>
              <a:t>, and have developed rules of thumb for estimating when a loop will be stable.</a:t>
            </a:r>
          </a:p>
          <a:p>
            <a:pPr marL="0" indent="0">
              <a:buFontTx/>
              <a:buNone/>
            </a:pPr>
            <a:r>
              <a:rPr lang="en-US" altLang="en-US" smtClean="0"/>
              <a:t>For example, if the phase of </a:t>
            </a:r>
            <a:r>
              <a:rPr lang="en-US" altLang="en-US" i="1" smtClean="0"/>
              <a:t>G</a:t>
            </a:r>
            <a:r>
              <a:rPr lang="en-US" altLang="en-US" smtClean="0"/>
              <a:t> only departs from 0 by more than </a:t>
            </a:r>
            <a:r>
              <a:rPr lang="en-US" altLang="en-US" i="1" smtClean="0">
                <a:latin typeface="Symbol" panose="05050102010706020507" pitchFamily="18" charset="2"/>
              </a:rPr>
              <a:t>p</a:t>
            </a:r>
            <a:r>
              <a:rPr lang="en-US" altLang="en-US" smtClean="0">
                <a:latin typeface="Symbol" panose="05050102010706020507" pitchFamily="18" charset="2"/>
              </a:rPr>
              <a:t> </a:t>
            </a:r>
            <a:r>
              <a:rPr lang="en-US" altLang="en-US" smtClean="0"/>
              <a:t>at frequencies at which the magnitude of </a:t>
            </a:r>
            <a:r>
              <a:rPr lang="en-US" altLang="en-US" i="1" smtClean="0"/>
              <a:t>G</a:t>
            </a:r>
            <a:r>
              <a:rPr lang="en-US" altLang="en-US" smtClean="0"/>
              <a:t> is less than 1, the loop is usually stable.</a:t>
            </a:r>
          </a:p>
          <a:p>
            <a:pPr marL="0" indent="0">
              <a:buFontTx/>
              <a:buNone/>
            </a:pPr>
            <a:r>
              <a:rPr lang="en-US" altLang="en-US" i="1" smtClean="0"/>
              <a:t>N.B</a:t>
            </a:r>
            <a:r>
              <a:rPr lang="en-US" altLang="en-US" smtClean="0"/>
              <a:t>.: </a:t>
            </a:r>
            <a:r>
              <a:rPr lang="en-US" altLang="en-US" u="sng" smtClean="0"/>
              <a:t>There is no rigorous stability test that can always be applied by study of the Bode plot.</a:t>
            </a:r>
            <a:endParaRPr lang="en-US" altLang="en-US" smtClean="0"/>
          </a:p>
        </p:txBody>
      </p:sp>
      <p:sp>
        <p:nvSpPr>
          <p:cNvPr id="28676" name="Date Placeholder 3"/>
          <p:cNvSpPr>
            <a:spLocks noGrp="1"/>
          </p:cNvSpPr>
          <p:nvPr>
            <p:ph type="dt" sz="quarter" idx="10"/>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1400" smtClean="0">
              <a:solidFill>
                <a:schemeClr val="tx1"/>
              </a:solidFill>
              <a:latin typeface="Times New Roman" panose="02020603050405020304" pitchFamily="18" charset="0"/>
            </a:endParaRPr>
          </a:p>
        </p:txBody>
      </p:sp>
      <p:sp>
        <p:nvSpPr>
          <p:cNvPr id="28677" name="Footer Placeholder 4"/>
          <p:cNvSpPr>
            <a:spLocks noGrp="1"/>
          </p:cNvSpPr>
          <p:nvPr>
            <p:ph type="ftr" sz="quarter" idx="11"/>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400" smtClean="0">
                <a:solidFill>
                  <a:schemeClr val="accent2"/>
                </a:solidFill>
                <a:latin typeface="Times New Roman" panose="02020603050405020304" pitchFamily="18" charset="0"/>
              </a:rPr>
              <a:t>Les Houches 2018</a:t>
            </a:r>
          </a:p>
        </p:txBody>
      </p:sp>
      <p:sp>
        <p:nvSpPr>
          <p:cNvPr id="6" name="Slide Number Placeholder 5"/>
          <p:cNvSpPr>
            <a:spLocks noGrp="1"/>
          </p:cNvSpPr>
          <p:nvPr>
            <p:ph type="sldNum" sz="quarter" idx="12"/>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399391C-E11A-4104-B320-E590B5489229}" type="slidenum">
              <a:rPr lang="en-US" altLang="en-US" sz="1400">
                <a:solidFill>
                  <a:schemeClr val="accent2"/>
                </a:solidFill>
                <a:latin typeface="Book Antiqua" panose="02040602050305030304" pitchFamily="18" charset="0"/>
              </a:rPr>
              <a:pPr/>
              <a:t>38</a:t>
            </a:fld>
            <a:endParaRPr lang="en-US" altLang="en-US" sz="1400">
              <a:latin typeface="Book Antiqua" panose="02040602050305030304" pitchFamily="18" charset="0"/>
            </a:endParaRPr>
          </a:p>
        </p:txBody>
      </p:sp>
    </p:spTree>
    <p:extLst>
      <p:ext uri="{BB962C8B-B14F-4D97-AF65-F5344CB8AC3E}">
        <p14:creationId xmlns:p14="http://schemas.microsoft.com/office/powerpoint/2010/main" val="26069575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mtClean="0"/>
              <a:t>Rigorous stability tests</a:t>
            </a:r>
          </a:p>
        </p:txBody>
      </p:sp>
      <p:sp>
        <p:nvSpPr>
          <p:cNvPr id="29699" name="Content Placeholder 2"/>
          <p:cNvSpPr>
            <a:spLocks noGrp="1"/>
          </p:cNvSpPr>
          <p:nvPr>
            <p:ph idx="1"/>
          </p:nvPr>
        </p:nvSpPr>
        <p:spPr/>
        <p:txBody>
          <a:bodyPr/>
          <a:lstStyle/>
          <a:p>
            <a:r>
              <a:rPr lang="en-US" altLang="en-US" smtClean="0"/>
              <a:t>The Nyquist diagram, in which one plots </a:t>
            </a:r>
            <a:r>
              <a:rPr lang="en-US" altLang="en-US" i="1" smtClean="0"/>
              <a:t>G(f)</a:t>
            </a:r>
            <a:r>
              <a:rPr lang="en-US" altLang="en-US" smtClean="0"/>
              <a:t> in the complex plane.</a:t>
            </a:r>
            <a:br>
              <a:rPr lang="en-US" altLang="en-US" smtClean="0"/>
            </a:br>
            <a:r>
              <a:rPr lang="en-US" altLang="en-US" smtClean="0"/>
              <a:t>If there are no encirclements of (-1,0), the loop is stable.</a:t>
            </a:r>
          </a:p>
          <a:p>
            <a:r>
              <a:rPr lang="en-US" altLang="en-US" smtClean="0"/>
              <a:t>The root locus method.</a:t>
            </a:r>
            <a:br>
              <a:rPr lang="en-US" altLang="en-US" smtClean="0"/>
            </a:br>
            <a:r>
              <a:rPr lang="en-US" altLang="en-US" smtClean="0"/>
              <a:t>If all of the roots of the closed loop response lie in the left half-plane, the system is stable.</a:t>
            </a:r>
          </a:p>
        </p:txBody>
      </p:sp>
      <p:sp>
        <p:nvSpPr>
          <p:cNvPr id="29700" name="Date Placeholder 3"/>
          <p:cNvSpPr>
            <a:spLocks noGrp="1"/>
          </p:cNvSpPr>
          <p:nvPr>
            <p:ph type="dt" sz="quarter" idx="10"/>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1400" smtClean="0">
              <a:solidFill>
                <a:schemeClr val="tx1"/>
              </a:solidFill>
              <a:latin typeface="Times New Roman" panose="02020603050405020304" pitchFamily="18" charset="0"/>
            </a:endParaRPr>
          </a:p>
        </p:txBody>
      </p:sp>
      <p:sp>
        <p:nvSpPr>
          <p:cNvPr id="29701" name="Footer Placeholder 4"/>
          <p:cNvSpPr>
            <a:spLocks noGrp="1"/>
          </p:cNvSpPr>
          <p:nvPr>
            <p:ph type="ftr" sz="quarter" idx="11"/>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400" smtClean="0">
                <a:solidFill>
                  <a:schemeClr val="accent2"/>
                </a:solidFill>
                <a:latin typeface="Times New Roman" panose="02020603050405020304" pitchFamily="18" charset="0"/>
              </a:rPr>
              <a:t>Les Houches 2018</a:t>
            </a:r>
          </a:p>
        </p:txBody>
      </p:sp>
      <p:sp>
        <p:nvSpPr>
          <p:cNvPr id="6" name="Slide Number Placeholder 5"/>
          <p:cNvSpPr>
            <a:spLocks noGrp="1"/>
          </p:cNvSpPr>
          <p:nvPr>
            <p:ph type="sldNum" sz="quarter" idx="12"/>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DD765B0-D1E4-4890-9AAC-50ABB321E74C}" type="slidenum">
              <a:rPr lang="en-US" altLang="en-US" sz="1400">
                <a:solidFill>
                  <a:schemeClr val="accent2"/>
                </a:solidFill>
                <a:latin typeface="Book Antiqua" panose="02040602050305030304" pitchFamily="18" charset="0"/>
              </a:rPr>
              <a:pPr/>
              <a:t>39</a:t>
            </a:fld>
            <a:endParaRPr lang="en-US" altLang="en-US" sz="1400">
              <a:latin typeface="Book Antiqua" panose="02040602050305030304" pitchFamily="18" charset="0"/>
            </a:endParaRPr>
          </a:p>
        </p:txBody>
      </p:sp>
    </p:spTree>
    <p:extLst>
      <p:ext uri="{BB962C8B-B14F-4D97-AF65-F5344CB8AC3E}">
        <p14:creationId xmlns:p14="http://schemas.microsoft.com/office/powerpoint/2010/main" val="30238095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e Placeholder 2"/>
          <p:cNvSpPr>
            <a:spLocks noGrp="1"/>
          </p:cNvSpPr>
          <p:nvPr>
            <p:ph type="dt" sz="quarter" idx="10"/>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1400" smtClean="0">
              <a:solidFill>
                <a:schemeClr val="tx1"/>
              </a:solidFill>
              <a:latin typeface="Times New Roman" panose="02020603050405020304" pitchFamily="18" charset="0"/>
            </a:endParaRPr>
          </a:p>
        </p:txBody>
      </p:sp>
      <p:sp>
        <p:nvSpPr>
          <p:cNvPr id="6147" name="Footer Placeholder 3"/>
          <p:cNvSpPr>
            <a:spLocks noGrp="1"/>
          </p:cNvSpPr>
          <p:nvPr>
            <p:ph type="ftr" sz="quarter" idx="11"/>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400" smtClean="0">
                <a:solidFill>
                  <a:schemeClr val="accent2"/>
                </a:solidFill>
                <a:latin typeface="Times New Roman" panose="02020603050405020304" pitchFamily="18" charset="0"/>
              </a:rPr>
              <a:t>Les Houches 2018</a:t>
            </a:r>
          </a:p>
        </p:txBody>
      </p:sp>
      <p:sp>
        <p:nvSpPr>
          <p:cNvPr id="6" name="Slide Number Placeholder 4"/>
          <p:cNvSpPr>
            <a:spLocks noGrp="1"/>
          </p:cNvSpPr>
          <p:nvPr>
            <p:ph type="sldNum" sz="quarter" idx="12"/>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DE59EB3-7BCD-43FA-A9F5-E3457B1D509E}" type="slidenum">
              <a:rPr lang="en-US" altLang="en-US" sz="1400">
                <a:solidFill>
                  <a:schemeClr val="accent2"/>
                </a:solidFill>
                <a:latin typeface="Book Antiqua" panose="02040602050305030304" pitchFamily="18" charset="0"/>
              </a:rPr>
              <a:pPr/>
              <a:t>4</a:t>
            </a:fld>
            <a:endParaRPr lang="en-US" altLang="en-US" sz="1400">
              <a:latin typeface="Book Antiqua" panose="02040602050305030304" pitchFamily="18" charset="0"/>
            </a:endParaRPr>
          </a:p>
        </p:txBody>
      </p:sp>
      <p:sp>
        <p:nvSpPr>
          <p:cNvPr id="6149" name="Rectangle 2"/>
          <p:cNvSpPr>
            <a:spLocks noGrp="1" noChangeArrowheads="1"/>
          </p:cNvSpPr>
          <p:nvPr>
            <p:ph type="title"/>
          </p:nvPr>
        </p:nvSpPr>
        <p:spPr/>
        <p:txBody>
          <a:bodyPr/>
          <a:lstStyle/>
          <a:p>
            <a:r>
              <a:rPr lang="en-US" altLang="en-US" smtClean="0"/>
              <a:t>How can we match </a:t>
            </a:r>
            <a:r>
              <a:rPr lang="en-US" altLang="en-US" smtClean="0">
                <a:latin typeface="Symbol" panose="05050102010706020507" pitchFamily="18" charset="2"/>
              </a:rPr>
              <a:t>l </a:t>
            </a:r>
            <a:r>
              <a:rPr lang="en-US" altLang="en-US" smtClean="0"/>
              <a:t>to the length of a resonant cavity?</a:t>
            </a:r>
          </a:p>
        </p:txBody>
      </p:sp>
      <p:pic>
        <p:nvPicPr>
          <p:cNvPr id="6150" name="Picture 3" descr="Refl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76400"/>
            <a:ext cx="563880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26827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rule: Make MIMO system look like many SISO systems</a:t>
            </a:r>
            <a:endParaRPr lang="en-US" dirty="0"/>
          </a:p>
        </p:txBody>
      </p:sp>
      <p:sp>
        <p:nvSpPr>
          <p:cNvPr id="3" name="Content Placeholder 2"/>
          <p:cNvSpPr>
            <a:spLocks noGrp="1"/>
          </p:cNvSpPr>
          <p:nvPr>
            <p:ph idx="1"/>
          </p:nvPr>
        </p:nvSpPr>
        <p:spPr/>
        <p:txBody>
          <a:bodyPr/>
          <a:lstStyle/>
          <a:p>
            <a:pPr marL="0" indent="0">
              <a:buNone/>
            </a:pPr>
            <a:r>
              <a:rPr lang="en-US" dirty="0" smtClean="0"/>
              <a:t>   There’s a lot going on to make an interferometer sit still in the right way.</a:t>
            </a:r>
          </a:p>
          <a:p>
            <a:pPr marL="0" indent="0">
              <a:buNone/>
            </a:pPr>
            <a:r>
              <a:rPr lang="en-US" dirty="0"/>
              <a:t> </a:t>
            </a:r>
            <a:r>
              <a:rPr lang="en-US" dirty="0" smtClean="0"/>
              <a:t>  In principle, many things are interacting – inherently a multi-input/multi-output (MIMO) system.</a:t>
            </a:r>
          </a:p>
          <a:p>
            <a:pPr marL="0" indent="0">
              <a:buNone/>
            </a:pPr>
            <a:r>
              <a:rPr lang="en-US" dirty="0"/>
              <a:t> </a:t>
            </a:r>
            <a:r>
              <a:rPr lang="en-US" dirty="0" smtClean="0"/>
              <a:t>  It is almost always best (and, fortunately, usually possible) to find pairs of single error signals and single actuation points, so that one is designing a (large) set of single-input/single-output (SISO) systems.</a:t>
            </a:r>
            <a:endParaRPr lang="en-US" dirty="0"/>
          </a:p>
        </p:txBody>
      </p:sp>
      <p:sp>
        <p:nvSpPr>
          <p:cNvPr id="4" name="Date Placeholder 3"/>
          <p:cNvSpPr>
            <a:spLocks noGrp="1"/>
          </p:cNvSpPr>
          <p:nvPr>
            <p:ph type="dt" sz="half" idx="10"/>
          </p:nvPr>
        </p:nvSpPr>
        <p:spPr/>
        <p:txBody>
          <a:bodyPr/>
          <a:lstStyle/>
          <a:p>
            <a:pPr>
              <a:defRPr/>
            </a:pPr>
            <a:endParaRPr lang="en-US" altLang="en-US">
              <a:solidFill>
                <a:schemeClr val="tx1"/>
              </a:solidFill>
            </a:endParaRPr>
          </a:p>
        </p:txBody>
      </p:sp>
      <p:sp>
        <p:nvSpPr>
          <p:cNvPr id="5" name="Footer Placeholder 4"/>
          <p:cNvSpPr>
            <a:spLocks noGrp="1"/>
          </p:cNvSpPr>
          <p:nvPr>
            <p:ph type="ftr" sz="quarter" idx="11"/>
          </p:nvPr>
        </p:nvSpPr>
        <p:spPr/>
        <p:txBody>
          <a:bodyPr/>
          <a:lstStyle/>
          <a:p>
            <a:pPr>
              <a:defRPr/>
            </a:pPr>
            <a:r>
              <a:rPr lang="en-US" altLang="en-US" smtClean="0"/>
              <a:t>Les Houches 2018</a:t>
            </a:r>
            <a:endParaRPr lang="en-US" altLang="en-US"/>
          </a:p>
        </p:txBody>
      </p:sp>
      <p:sp>
        <p:nvSpPr>
          <p:cNvPr id="6" name="Slide Number Placeholder 5"/>
          <p:cNvSpPr>
            <a:spLocks noGrp="1"/>
          </p:cNvSpPr>
          <p:nvPr>
            <p:ph type="sldNum" sz="quarter" idx="12"/>
          </p:nvPr>
        </p:nvSpPr>
        <p:spPr/>
        <p:txBody>
          <a:bodyPr/>
          <a:lstStyle/>
          <a:p>
            <a:pPr>
              <a:defRPr/>
            </a:pPr>
            <a:fld id="{E34A8457-36DD-4CE0-8B55-F4B0C5CBD488}" type="slidenum">
              <a:rPr lang="en-US" altLang="en-US" smtClean="0"/>
              <a:pPr>
                <a:defRPr/>
              </a:pPr>
              <a:t>40</a:t>
            </a:fld>
            <a:endParaRPr lang="en-US" altLang="en-US">
              <a:solidFill>
                <a:schemeClr val="tx1"/>
              </a:solidFill>
            </a:endParaRPr>
          </a:p>
        </p:txBody>
      </p:sp>
    </p:spTree>
    <p:extLst>
      <p:ext uri="{BB962C8B-B14F-4D97-AF65-F5344CB8AC3E}">
        <p14:creationId xmlns:p14="http://schemas.microsoft.com/office/powerpoint/2010/main" val="23051085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Locking an interferometer is a complicated sequence</a:t>
            </a:r>
            <a:endParaRPr lang="en-US" dirty="0"/>
          </a:p>
        </p:txBody>
      </p:sp>
      <p:sp>
        <p:nvSpPr>
          <p:cNvPr id="3" name="Content Placeholder 2"/>
          <p:cNvSpPr>
            <a:spLocks noGrp="1"/>
          </p:cNvSpPr>
          <p:nvPr>
            <p:ph idx="1"/>
          </p:nvPr>
        </p:nvSpPr>
        <p:spPr/>
        <p:txBody>
          <a:bodyPr/>
          <a:lstStyle/>
          <a:p>
            <a:pPr marL="0" indent="0">
              <a:buNone/>
            </a:pPr>
            <a:r>
              <a:rPr lang="en-US" dirty="0" smtClean="0"/>
              <a:t>   </a:t>
            </a:r>
            <a:r>
              <a:rPr lang="en-US" dirty="0"/>
              <a:t>L</a:t>
            </a:r>
            <a:r>
              <a:rPr lang="en-US" dirty="0" smtClean="0"/>
              <a:t>ocking an interferometer made up of resonances is complicated. </a:t>
            </a:r>
          </a:p>
          <a:p>
            <a:pPr marL="0" indent="0">
              <a:buNone/>
            </a:pPr>
            <a:r>
              <a:rPr lang="en-US" dirty="0" smtClean="0"/>
              <a:t>   It is bad enough that mirrors can swing by large amounts compared to the dynamic range of the “Pound-Drever-Hall” error signal.</a:t>
            </a:r>
            <a:endParaRPr lang="en-US" dirty="0"/>
          </a:p>
          <a:p>
            <a:pPr marL="0" indent="0">
              <a:buNone/>
            </a:pPr>
            <a:r>
              <a:rPr lang="en-US" dirty="0" smtClean="0"/>
              <a:t>   In addition, gains (and even signs!) of some error signals depend on which cavities lock first and which aren’t locked yet.</a:t>
            </a:r>
          </a:p>
          <a:p>
            <a:pPr marL="0" indent="0">
              <a:buNone/>
            </a:pPr>
            <a:r>
              <a:rPr lang="en-US" dirty="0"/>
              <a:t> </a:t>
            </a:r>
            <a:r>
              <a:rPr lang="en-US" dirty="0" smtClean="0"/>
              <a:t>  The locking sequence needs to be controlled by 1000’s of lines of code.</a:t>
            </a:r>
            <a:endParaRPr lang="en-US" dirty="0"/>
          </a:p>
        </p:txBody>
      </p:sp>
      <p:sp>
        <p:nvSpPr>
          <p:cNvPr id="4" name="Date Placeholder 3"/>
          <p:cNvSpPr>
            <a:spLocks noGrp="1"/>
          </p:cNvSpPr>
          <p:nvPr>
            <p:ph type="dt" sz="half" idx="10"/>
          </p:nvPr>
        </p:nvSpPr>
        <p:spPr/>
        <p:txBody>
          <a:bodyPr/>
          <a:lstStyle/>
          <a:p>
            <a:pPr>
              <a:defRPr/>
            </a:pPr>
            <a:endParaRPr lang="en-US" altLang="en-US">
              <a:solidFill>
                <a:schemeClr val="tx1"/>
              </a:solidFill>
            </a:endParaRPr>
          </a:p>
        </p:txBody>
      </p:sp>
      <p:sp>
        <p:nvSpPr>
          <p:cNvPr id="5" name="Footer Placeholder 4"/>
          <p:cNvSpPr>
            <a:spLocks noGrp="1"/>
          </p:cNvSpPr>
          <p:nvPr>
            <p:ph type="ftr" sz="quarter" idx="11"/>
          </p:nvPr>
        </p:nvSpPr>
        <p:spPr/>
        <p:txBody>
          <a:bodyPr/>
          <a:lstStyle/>
          <a:p>
            <a:pPr>
              <a:defRPr/>
            </a:pPr>
            <a:r>
              <a:rPr lang="en-US" altLang="en-US" smtClean="0"/>
              <a:t>Les Houches 2018</a:t>
            </a:r>
            <a:endParaRPr lang="en-US" altLang="en-US"/>
          </a:p>
        </p:txBody>
      </p:sp>
      <p:sp>
        <p:nvSpPr>
          <p:cNvPr id="6" name="Slide Number Placeholder 5"/>
          <p:cNvSpPr>
            <a:spLocks noGrp="1"/>
          </p:cNvSpPr>
          <p:nvPr>
            <p:ph type="sldNum" sz="quarter" idx="12"/>
          </p:nvPr>
        </p:nvSpPr>
        <p:spPr/>
        <p:txBody>
          <a:bodyPr/>
          <a:lstStyle/>
          <a:p>
            <a:pPr>
              <a:defRPr/>
            </a:pPr>
            <a:fld id="{E34A8457-36DD-4CE0-8B55-F4B0C5CBD488}" type="slidenum">
              <a:rPr lang="en-US" altLang="en-US" smtClean="0"/>
              <a:pPr>
                <a:defRPr/>
              </a:pPr>
              <a:t>41</a:t>
            </a:fld>
            <a:endParaRPr lang="en-US" altLang="en-US">
              <a:solidFill>
                <a:schemeClr val="tx1"/>
              </a:solidFill>
            </a:endParaRPr>
          </a:p>
        </p:txBody>
      </p:sp>
    </p:spTree>
    <p:extLst>
      <p:ext uri="{BB962C8B-B14F-4D97-AF65-F5344CB8AC3E}">
        <p14:creationId xmlns:p14="http://schemas.microsoft.com/office/powerpoint/2010/main" val="14764739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dirty="0" smtClean="0"/>
              <a:t>When all else fails</a:t>
            </a:r>
            <a:r>
              <a:rPr lang="en-US" altLang="en-US" dirty="0" smtClean="0"/>
              <a:t>, </a:t>
            </a:r>
            <a:r>
              <a:rPr lang="en-US" altLang="en-US" dirty="0" smtClean="0"/>
              <a:t/>
            </a:r>
            <a:br>
              <a:rPr lang="en-US" altLang="en-US" dirty="0" smtClean="0"/>
            </a:br>
            <a:r>
              <a:rPr lang="en-US" altLang="en-US" dirty="0" smtClean="0"/>
              <a:t>there’s</a:t>
            </a:r>
            <a:r>
              <a:rPr lang="en-US" altLang="en-US" dirty="0" smtClean="0"/>
              <a:t> </a:t>
            </a:r>
            <a:r>
              <a:rPr lang="en-US" altLang="en-US" dirty="0" smtClean="0"/>
              <a:t>“modern control theory”</a:t>
            </a:r>
          </a:p>
        </p:txBody>
      </p:sp>
      <p:sp>
        <p:nvSpPr>
          <p:cNvPr id="30723" name="Content Placeholder 2"/>
          <p:cNvSpPr>
            <a:spLocks noGrp="1"/>
          </p:cNvSpPr>
          <p:nvPr>
            <p:ph idx="1"/>
          </p:nvPr>
        </p:nvSpPr>
        <p:spPr/>
        <p:txBody>
          <a:bodyPr/>
          <a:lstStyle/>
          <a:p>
            <a:pPr marL="0" indent="0">
              <a:buFontTx/>
              <a:buNone/>
            </a:pPr>
            <a:r>
              <a:rPr lang="en-US" altLang="en-US" smtClean="0"/>
              <a:t>For complicated systems, it is often best to abandon frequency domain methods, and work directly with a model of the equations of motion of the system.</a:t>
            </a:r>
          </a:p>
          <a:p>
            <a:pPr marL="0" indent="0">
              <a:buFontTx/>
              <a:buNone/>
            </a:pPr>
            <a:endParaRPr lang="en-US" altLang="en-US" smtClean="0"/>
          </a:p>
          <a:p>
            <a:pPr marL="0" indent="0">
              <a:buFontTx/>
              <a:buNone/>
            </a:pPr>
            <a:r>
              <a:rPr lang="en-US" altLang="en-US" smtClean="0"/>
              <a:t>A well-developed version of this is called </a:t>
            </a:r>
            <a:r>
              <a:rPr lang="en-US" altLang="en-US" i="1" smtClean="0"/>
              <a:t>state space control. </a:t>
            </a:r>
            <a:r>
              <a:rPr lang="en-US" altLang="en-US" smtClean="0"/>
              <a:t>There are good books on this subject …</a:t>
            </a:r>
          </a:p>
        </p:txBody>
      </p:sp>
      <p:sp>
        <p:nvSpPr>
          <p:cNvPr id="30724" name="Date Placeholder 3"/>
          <p:cNvSpPr>
            <a:spLocks noGrp="1"/>
          </p:cNvSpPr>
          <p:nvPr>
            <p:ph type="dt" sz="quarter" idx="10"/>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1400" smtClean="0">
              <a:solidFill>
                <a:schemeClr val="tx1"/>
              </a:solidFill>
              <a:latin typeface="Times New Roman" panose="02020603050405020304" pitchFamily="18" charset="0"/>
            </a:endParaRPr>
          </a:p>
        </p:txBody>
      </p:sp>
      <p:sp>
        <p:nvSpPr>
          <p:cNvPr id="30725" name="Footer Placeholder 4"/>
          <p:cNvSpPr>
            <a:spLocks noGrp="1"/>
          </p:cNvSpPr>
          <p:nvPr>
            <p:ph type="ftr" sz="quarter" idx="11"/>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400" smtClean="0">
                <a:solidFill>
                  <a:schemeClr val="accent2"/>
                </a:solidFill>
                <a:latin typeface="Times New Roman" panose="02020603050405020304" pitchFamily="18" charset="0"/>
              </a:rPr>
              <a:t>Les Houches 2018</a:t>
            </a:r>
          </a:p>
        </p:txBody>
      </p:sp>
      <p:sp>
        <p:nvSpPr>
          <p:cNvPr id="6" name="Slide Number Placeholder 5"/>
          <p:cNvSpPr>
            <a:spLocks noGrp="1"/>
          </p:cNvSpPr>
          <p:nvPr>
            <p:ph type="sldNum" sz="quarter" idx="12"/>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08631DC-7512-4942-91FC-0D74B6201E9B}" type="slidenum">
              <a:rPr lang="en-US" altLang="en-US" sz="1400">
                <a:solidFill>
                  <a:schemeClr val="accent2"/>
                </a:solidFill>
                <a:latin typeface="Book Antiqua" panose="02040602050305030304" pitchFamily="18" charset="0"/>
              </a:rPr>
              <a:pPr/>
              <a:t>42</a:t>
            </a:fld>
            <a:endParaRPr lang="en-US" altLang="en-US" sz="1400">
              <a:latin typeface="Book Antiqua" panose="02040602050305030304" pitchFamily="18" charset="0"/>
            </a:endParaRPr>
          </a:p>
        </p:txBody>
      </p:sp>
    </p:spTree>
    <p:extLst>
      <p:ext uri="{BB962C8B-B14F-4D97-AF65-F5344CB8AC3E}">
        <p14:creationId xmlns:p14="http://schemas.microsoft.com/office/powerpoint/2010/main" val="13834961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r>
              <a:rPr lang="en-US" sz="3200" dirty="0" smtClean="0"/>
              <a:t>Cécile DeWitt-</a:t>
            </a:r>
            <a:r>
              <a:rPr lang="en-US" sz="3200" dirty="0" err="1" smtClean="0"/>
              <a:t>Morette</a:t>
            </a:r>
            <a:r>
              <a:rPr lang="en-US" sz="3200" dirty="0" smtClean="0"/>
              <a:t> (1922 – 2017), founder of the </a:t>
            </a:r>
            <a:r>
              <a:rPr lang="en-US" sz="3200" dirty="0" err="1" smtClean="0"/>
              <a:t>Ēcole</a:t>
            </a:r>
            <a:r>
              <a:rPr lang="en-US" sz="3200" dirty="0" smtClean="0"/>
              <a:t> de Physique des Houches</a:t>
            </a:r>
            <a:endParaRPr lang="en-US" sz="3200" dirty="0"/>
          </a:p>
        </p:txBody>
      </p:sp>
      <p:sp>
        <p:nvSpPr>
          <p:cNvPr id="4" name="Date Placeholder 3"/>
          <p:cNvSpPr>
            <a:spLocks noGrp="1"/>
          </p:cNvSpPr>
          <p:nvPr>
            <p:ph type="dt" sz="half" idx="10"/>
          </p:nvPr>
        </p:nvSpPr>
        <p:spPr/>
        <p:txBody>
          <a:bodyPr/>
          <a:lstStyle/>
          <a:p>
            <a:pPr>
              <a:defRPr/>
            </a:pPr>
            <a:endParaRPr lang="en-US" altLang="en-US">
              <a:solidFill>
                <a:schemeClr val="tx1"/>
              </a:solidFill>
            </a:endParaRPr>
          </a:p>
        </p:txBody>
      </p:sp>
      <p:sp>
        <p:nvSpPr>
          <p:cNvPr id="5" name="Footer Placeholder 4"/>
          <p:cNvSpPr>
            <a:spLocks noGrp="1"/>
          </p:cNvSpPr>
          <p:nvPr>
            <p:ph type="ftr" sz="quarter" idx="11"/>
          </p:nvPr>
        </p:nvSpPr>
        <p:spPr/>
        <p:txBody>
          <a:bodyPr/>
          <a:lstStyle/>
          <a:p>
            <a:pPr>
              <a:defRPr/>
            </a:pPr>
            <a:r>
              <a:rPr lang="en-US" altLang="en-US" dirty="0" smtClean="0"/>
              <a:t>Les Houches 2018</a:t>
            </a:r>
            <a:endParaRPr lang="en-US" altLang="en-US" dirty="0"/>
          </a:p>
        </p:txBody>
      </p:sp>
      <p:sp>
        <p:nvSpPr>
          <p:cNvPr id="6" name="Slide Number Placeholder 5"/>
          <p:cNvSpPr>
            <a:spLocks noGrp="1"/>
          </p:cNvSpPr>
          <p:nvPr>
            <p:ph type="sldNum" sz="quarter" idx="12"/>
          </p:nvPr>
        </p:nvSpPr>
        <p:spPr/>
        <p:txBody>
          <a:bodyPr/>
          <a:lstStyle/>
          <a:p>
            <a:pPr>
              <a:defRPr/>
            </a:pPr>
            <a:fld id="{E34A8457-36DD-4CE0-8B55-F4B0C5CBD488}" type="slidenum">
              <a:rPr lang="en-US" altLang="en-US" smtClean="0"/>
              <a:pPr>
                <a:defRPr/>
              </a:pPr>
              <a:t>43</a:t>
            </a:fld>
            <a:endParaRPr lang="en-US" altLang="en-US" dirty="0">
              <a:solidFill>
                <a:schemeClr val="tx1"/>
              </a:solidFill>
            </a:endParaRPr>
          </a:p>
        </p:txBody>
      </p:sp>
      <p:pic>
        <p:nvPicPr>
          <p:cNvPr id="9" name="Picture 8"/>
          <p:cNvPicPr>
            <a:picLocks noChangeAspect="1"/>
          </p:cNvPicPr>
          <p:nvPr/>
        </p:nvPicPr>
        <p:blipFill>
          <a:blip r:embed="rId2"/>
          <a:stretch>
            <a:fillRect/>
          </a:stretch>
        </p:blipFill>
        <p:spPr>
          <a:xfrm>
            <a:off x="1565366" y="1524000"/>
            <a:ext cx="6892834" cy="4569114"/>
          </a:xfrm>
          <a:prstGeom prst="rect">
            <a:avLst/>
          </a:prstGeom>
        </p:spPr>
      </p:pic>
      <p:pic>
        <p:nvPicPr>
          <p:cNvPr id="7" name="Content Placeholder 6"/>
          <p:cNvPicPr>
            <a:picLocks noGrp="1" noChangeAspect="1"/>
          </p:cNvPicPr>
          <p:nvPr>
            <p:ph idx="1"/>
          </p:nvPr>
        </p:nvPicPr>
        <p:blipFill>
          <a:blip r:embed="rId3"/>
          <a:stretch>
            <a:fillRect/>
          </a:stretch>
        </p:blipFill>
        <p:spPr>
          <a:xfrm>
            <a:off x="762000" y="1524000"/>
            <a:ext cx="3429000" cy="4572000"/>
          </a:xfrm>
          <a:prstGeom prst="rect">
            <a:avLst/>
          </a:prstGeom>
        </p:spPr>
      </p:pic>
      <p:sp>
        <p:nvSpPr>
          <p:cNvPr id="10" name="TextBox 9"/>
          <p:cNvSpPr txBox="1"/>
          <p:nvPr/>
        </p:nvSpPr>
        <p:spPr>
          <a:xfrm>
            <a:off x="694570" y="6098084"/>
            <a:ext cx="3001143" cy="707886"/>
          </a:xfrm>
          <a:prstGeom prst="rect">
            <a:avLst/>
          </a:prstGeom>
          <a:noFill/>
        </p:spPr>
        <p:txBody>
          <a:bodyPr wrap="none" rtlCol="0">
            <a:spAutoFit/>
          </a:bodyPr>
          <a:lstStyle/>
          <a:p>
            <a:r>
              <a:rPr lang="en-US" sz="2000" dirty="0" smtClean="0"/>
              <a:t>Around the time she hosted</a:t>
            </a:r>
            <a:br>
              <a:rPr lang="en-US" sz="2000" dirty="0" smtClean="0"/>
            </a:br>
            <a:r>
              <a:rPr lang="en-US" sz="2000" dirty="0" smtClean="0"/>
              <a:t>the Chapel Hill Conference</a:t>
            </a:r>
            <a:endParaRPr lang="en-US" sz="2000" dirty="0"/>
          </a:p>
        </p:txBody>
      </p:sp>
      <p:sp>
        <p:nvSpPr>
          <p:cNvPr id="11" name="TextBox 10"/>
          <p:cNvSpPr txBox="1"/>
          <p:nvPr/>
        </p:nvSpPr>
        <p:spPr>
          <a:xfrm>
            <a:off x="5638800" y="6276945"/>
            <a:ext cx="1697901" cy="400110"/>
          </a:xfrm>
          <a:prstGeom prst="rect">
            <a:avLst/>
          </a:prstGeom>
          <a:noFill/>
        </p:spPr>
        <p:txBody>
          <a:bodyPr wrap="none" rtlCol="0">
            <a:spAutoFit/>
          </a:bodyPr>
          <a:lstStyle/>
          <a:p>
            <a:r>
              <a:rPr lang="en-US" sz="2000" dirty="0" smtClean="0"/>
              <a:t>Late in her life</a:t>
            </a:r>
            <a:endParaRPr lang="en-US" sz="2000" dirty="0"/>
          </a:p>
        </p:txBody>
      </p:sp>
    </p:spTree>
    <p:extLst>
      <p:ext uri="{BB962C8B-B14F-4D97-AF65-F5344CB8AC3E}">
        <p14:creationId xmlns:p14="http://schemas.microsoft.com/office/powerpoint/2010/main" val="13308275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Cécile DeWitt-</a:t>
            </a:r>
            <a:r>
              <a:rPr lang="en-US" dirty="0" err="1" smtClean="0"/>
              <a:t>Morette</a:t>
            </a:r>
            <a:r>
              <a:rPr lang="en-US" dirty="0" smtClean="0"/>
              <a:t/>
            </a:r>
            <a:br>
              <a:rPr lang="en-US" dirty="0" smtClean="0"/>
            </a:br>
            <a:r>
              <a:rPr lang="en-US" dirty="0" smtClean="0"/>
              <a:t>hiking nearby with Bryce DeWitt</a:t>
            </a:r>
            <a:endParaRPr lang="en-US" dirty="0"/>
          </a:p>
        </p:txBody>
      </p:sp>
      <p:pic>
        <p:nvPicPr>
          <p:cNvPr id="7" name="Content Placeholder 6"/>
          <p:cNvPicPr>
            <a:picLocks noGrp="1" noChangeAspect="1"/>
          </p:cNvPicPr>
          <p:nvPr>
            <p:ph idx="1"/>
          </p:nvPr>
        </p:nvPicPr>
        <p:blipFill>
          <a:blip r:embed="rId2"/>
          <a:stretch>
            <a:fillRect/>
          </a:stretch>
        </p:blipFill>
        <p:spPr>
          <a:xfrm>
            <a:off x="1779494" y="1501140"/>
            <a:ext cx="5432612" cy="4617720"/>
          </a:xfrm>
          <a:prstGeom prst="rect">
            <a:avLst/>
          </a:prstGeom>
        </p:spPr>
      </p:pic>
      <p:sp>
        <p:nvSpPr>
          <p:cNvPr id="4" name="Date Placeholder 3"/>
          <p:cNvSpPr>
            <a:spLocks noGrp="1"/>
          </p:cNvSpPr>
          <p:nvPr>
            <p:ph type="dt" sz="half" idx="10"/>
          </p:nvPr>
        </p:nvSpPr>
        <p:spPr/>
        <p:txBody>
          <a:bodyPr/>
          <a:lstStyle/>
          <a:p>
            <a:pPr>
              <a:defRPr/>
            </a:pPr>
            <a:endParaRPr lang="en-US" altLang="en-US">
              <a:solidFill>
                <a:schemeClr val="tx1"/>
              </a:solidFill>
            </a:endParaRPr>
          </a:p>
        </p:txBody>
      </p:sp>
      <p:sp>
        <p:nvSpPr>
          <p:cNvPr id="5" name="Footer Placeholder 4"/>
          <p:cNvSpPr>
            <a:spLocks noGrp="1"/>
          </p:cNvSpPr>
          <p:nvPr>
            <p:ph type="ftr" sz="quarter" idx="11"/>
          </p:nvPr>
        </p:nvSpPr>
        <p:spPr/>
        <p:txBody>
          <a:bodyPr/>
          <a:lstStyle/>
          <a:p>
            <a:pPr>
              <a:defRPr/>
            </a:pPr>
            <a:r>
              <a:rPr lang="en-US" altLang="en-US" smtClean="0"/>
              <a:t>Les Houches 2018</a:t>
            </a:r>
            <a:endParaRPr lang="en-US" altLang="en-US"/>
          </a:p>
        </p:txBody>
      </p:sp>
      <p:sp>
        <p:nvSpPr>
          <p:cNvPr id="6" name="Slide Number Placeholder 5"/>
          <p:cNvSpPr>
            <a:spLocks noGrp="1"/>
          </p:cNvSpPr>
          <p:nvPr>
            <p:ph type="sldNum" sz="quarter" idx="12"/>
          </p:nvPr>
        </p:nvSpPr>
        <p:spPr/>
        <p:txBody>
          <a:bodyPr/>
          <a:lstStyle/>
          <a:p>
            <a:pPr>
              <a:defRPr/>
            </a:pPr>
            <a:fld id="{E34A8457-36DD-4CE0-8B55-F4B0C5CBD488}" type="slidenum">
              <a:rPr lang="en-US" altLang="en-US" smtClean="0"/>
              <a:pPr>
                <a:defRPr/>
              </a:pPr>
              <a:t>44</a:t>
            </a:fld>
            <a:endParaRPr lang="en-US" altLang="en-US">
              <a:solidFill>
                <a:schemeClr val="tx1"/>
              </a:solidFill>
            </a:endParaRPr>
          </a:p>
        </p:txBody>
      </p:sp>
    </p:spTree>
    <p:extLst>
      <p:ext uri="{BB962C8B-B14F-4D97-AF65-F5344CB8AC3E}">
        <p14:creationId xmlns:p14="http://schemas.microsoft.com/office/powerpoint/2010/main" val="2087666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p:cNvPicPr>
            <a:picLocks noGrp="1" noChangeAspect="1"/>
          </p:cNvPicPr>
          <p:nvPr>
            <p:ph idx="1"/>
          </p:nvPr>
        </p:nvPicPr>
        <p:blipFill>
          <a:blip r:embed="rId2"/>
          <a:stretch>
            <a:fillRect/>
          </a:stretch>
        </p:blipFill>
        <p:spPr>
          <a:xfrm>
            <a:off x="2467909" y="-2446033"/>
            <a:ext cx="7103781" cy="9176771"/>
          </a:xfrm>
          <a:prstGeom prst="rect">
            <a:avLst/>
          </a:prstGeom>
        </p:spPr>
      </p:pic>
      <p:sp>
        <p:nvSpPr>
          <p:cNvPr id="2" name="Title 1"/>
          <p:cNvSpPr>
            <a:spLocks noGrp="1"/>
          </p:cNvSpPr>
          <p:nvPr>
            <p:ph type="title"/>
          </p:nvPr>
        </p:nvSpPr>
        <p:spPr/>
        <p:txBody>
          <a:bodyPr/>
          <a:lstStyle/>
          <a:p>
            <a:endParaRPr lang="en-US" dirty="0"/>
          </a:p>
        </p:txBody>
      </p:sp>
      <p:sp>
        <p:nvSpPr>
          <p:cNvPr id="4" name="Date Placeholder 3"/>
          <p:cNvSpPr>
            <a:spLocks noGrp="1"/>
          </p:cNvSpPr>
          <p:nvPr>
            <p:ph type="dt" sz="half" idx="10"/>
          </p:nvPr>
        </p:nvSpPr>
        <p:spPr/>
        <p:txBody>
          <a:bodyPr/>
          <a:lstStyle/>
          <a:p>
            <a:pPr>
              <a:defRPr/>
            </a:pPr>
            <a:endParaRPr lang="en-US" altLang="en-US">
              <a:solidFill>
                <a:schemeClr val="tx1"/>
              </a:solidFill>
            </a:endParaRPr>
          </a:p>
        </p:txBody>
      </p:sp>
      <p:sp>
        <p:nvSpPr>
          <p:cNvPr id="5" name="Footer Placeholder 4"/>
          <p:cNvSpPr>
            <a:spLocks noGrp="1"/>
          </p:cNvSpPr>
          <p:nvPr>
            <p:ph type="ftr" sz="quarter" idx="11"/>
          </p:nvPr>
        </p:nvSpPr>
        <p:spPr/>
        <p:txBody>
          <a:bodyPr/>
          <a:lstStyle/>
          <a:p>
            <a:pPr>
              <a:defRPr/>
            </a:pPr>
            <a:r>
              <a:rPr lang="en-US" altLang="en-US" smtClean="0"/>
              <a:t>Les Houches 2018</a:t>
            </a:r>
            <a:endParaRPr lang="en-US" altLang="en-US"/>
          </a:p>
        </p:txBody>
      </p:sp>
      <p:sp>
        <p:nvSpPr>
          <p:cNvPr id="6" name="Slide Number Placeholder 5"/>
          <p:cNvSpPr>
            <a:spLocks noGrp="1"/>
          </p:cNvSpPr>
          <p:nvPr>
            <p:ph type="sldNum" sz="quarter" idx="12"/>
          </p:nvPr>
        </p:nvSpPr>
        <p:spPr/>
        <p:txBody>
          <a:bodyPr/>
          <a:lstStyle/>
          <a:p>
            <a:pPr>
              <a:defRPr/>
            </a:pPr>
            <a:fld id="{E34A8457-36DD-4CE0-8B55-F4B0C5CBD488}" type="slidenum">
              <a:rPr lang="en-US" altLang="en-US" smtClean="0"/>
              <a:pPr>
                <a:defRPr/>
              </a:pPr>
              <a:t>45</a:t>
            </a:fld>
            <a:endParaRPr lang="en-US" altLang="en-US">
              <a:solidFill>
                <a:schemeClr val="tx1"/>
              </a:solidFill>
            </a:endParaRPr>
          </a:p>
        </p:txBody>
      </p:sp>
      <p:pic>
        <p:nvPicPr>
          <p:cNvPr id="8" name="Picture 7"/>
          <p:cNvPicPr>
            <a:picLocks noChangeAspect="1"/>
          </p:cNvPicPr>
          <p:nvPr/>
        </p:nvPicPr>
        <p:blipFill>
          <a:blip r:embed="rId3"/>
          <a:stretch>
            <a:fillRect/>
          </a:stretch>
        </p:blipFill>
        <p:spPr>
          <a:xfrm>
            <a:off x="3503413" y="4821418"/>
            <a:ext cx="843761" cy="1260142"/>
          </a:xfrm>
          <a:prstGeom prst="rect">
            <a:avLst/>
          </a:prstGeom>
        </p:spPr>
      </p:pic>
      <p:pic>
        <p:nvPicPr>
          <p:cNvPr id="9" name="Picture 8"/>
          <p:cNvPicPr>
            <a:picLocks noChangeAspect="1"/>
          </p:cNvPicPr>
          <p:nvPr/>
        </p:nvPicPr>
        <p:blipFill>
          <a:blip r:embed="rId4"/>
          <a:stretch>
            <a:fillRect/>
          </a:stretch>
        </p:blipFill>
        <p:spPr>
          <a:xfrm>
            <a:off x="5117379" y="5782903"/>
            <a:ext cx="1562100" cy="880456"/>
          </a:xfrm>
          <a:prstGeom prst="rect">
            <a:avLst/>
          </a:prstGeom>
        </p:spPr>
      </p:pic>
      <p:sp>
        <p:nvSpPr>
          <p:cNvPr id="10" name="TextBox 9"/>
          <p:cNvSpPr txBox="1"/>
          <p:nvPr/>
        </p:nvSpPr>
        <p:spPr>
          <a:xfrm>
            <a:off x="6525705" y="1741183"/>
            <a:ext cx="2157963" cy="830997"/>
          </a:xfrm>
          <a:prstGeom prst="rect">
            <a:avLst/>
          </a:prstGeom>
          <a:noFill/>
        </p:spPr>
        <p:txBody>
          <a:bodyPr wrap="none" rtlCol="0">
            <a:spAutoFit/>
          </a:bodyPr>
          <a:lstStyle/>
          <a:p>
            <a:r>
              <a:rPr lang="en-US" dirty="0" smtClean="0"/>
              <a:t>Les Houches </a:t>
            </a:r>
            <a:br>
              <a:rPr lang="en-US" dirty="0" smtClean="0"/>
            </a:br>
            <a:r>
              <a:rPr lang="en-US" dirty="0" smtClean="0"/>
              <a:t>Summer School</a:t>
            </a:r>
            <a:endParaRPr lang="en-US" dirty="0"/>
          </a:p>
        </p:txBody>
      </p:sp>
      <p:sp>
        <p:nvSpPr>
          <p:cNvPr id="11" name="TextBox 10"/>
          <p:cNvSpPr txBox="1"/>
          <p:nvPr/>
        </p:nvSpPr>
        <p:spPr>
          <a:xfrm>
            <a:off x="3035258" y="5974959"/>
            <a:ext cx="1937262" cy="461665"/>
          </a:xfrm>
          <a:prstGeom prst="rect">
            <a:avLst/>
          </a:prstGeom>
          <a:noFill/>
        </p:spPr>
        <p:txBody>
          <a:bodyPr wrap="none" rtlCol="0">
            <a:spAutoFit/>
          </a:bodyPr>
          <a:lstStyle/>
          <a:p>
            <a:r>
              <a:rPr lang="en-US" dirty="0" smtClean="0"/>
              <a:t>Cécile DeWitt</a:t>
            </a:r>
            <a:endParaRPr lang="en-US" dirty="0"/>
          </a:p>
        </p:txBody>
      </p:sp>
      <p:sp>
        <p:nvSpPr>
          <p:cNvPr id="12" name="TextBox 11"/>
          <p:cNvSpPr txBox="1"/>
          <p:nvPr/>
        </p:nvSpPr>
        <p:spPr>
          <a:xfrm>
            <a:off x="6643767" y="5774027"/>
            <a:ext cx="1620957" cy="830997"/>
          </a:xfrm>
          <a:prstGeom prst="rect">
            <a:avLst/>
          </a:prstGeom>
          <a:noFill/>
        </p:spPr>
        <p:txBody>
          <a:bodyPr wrap="none" rtlCol="0">
            <a:spAutoFit/>
          </a:bodyPr>
          <a:lstStyle/>
          <a:p>
            <a:r>
              <a:rPr lang="en-US" dirty="0" smtClean="0"/>
              <a:t>Source of </a:t>
            </a:r>
            <a:br>
              <a:rPr lang="en-US" dirty="0" smtClean="0"/>
            </a:br>
            <a:r>
              <a:rPr lang="en-US" dirty="0" smtClean="0"/>
              <a:t>GW150914</a:t>
            </a:r>
            <a:endParaRPr lang="en-US" dirty="0"/>
          </a:p>
        </p:txBody>
      </p:sp>
      <p:sp>
        <p:nvSpPr>
          <p:cNvPr id="13" name="TextBox 12"/>
          <p:cNvSpPr txBox="1"/>
          <p:nvPr/>
        </p:nvSpPr>
        <p:spPr>
          <a:xfrm>
            <a:off x="-59235" y="1750794"/>
            <a:ext cx="2743200" cy="4524315"/>
          </a:xfrm>
          <a:prstGeom prst="rect">
            <a:avLst/>
          </a:prstGeom>
          <a:noFill/>
        </p:spPr>
        <p:txBody>
          <a:bodyPr wrap="square" rtlCol="0">
            <a:spAutoFit/>
          </a:bodyPr>
          <a:lstStyle/>
          <a:p>
            <a:r>
              <a:rPr lang="en-US" dirty="0" smtClean="0"/>
              <a:t>We are so blessed to be able to be here. We owe a great debt to the hard work of so many others, both the heroes whom we honor, and the many people who have “done without”  so that we can participate in this wonderful endeavor.</a:t>
            </a:r>
            <a:endParaRPr lang="en-US" dirty="0"/>
          </a:p>
        </p:txBody>
      </p:sp>
      <p:pic>
        <p:nvPicPr>
          <p:cNvPr id="16" name="Picture 15"/>
          <p:cNvPicPr>
            <a:picLocks noChangeAspect="1"/>
          </p:cNvPicPr>
          <p:nvPr/>
        </p:nvPicPr>
        <p:blipFill>
          <a:blip r:embed="rId5"/>
          <a:stretch>
            <a:fillRect/>
          </a:stretch>
        </p:blipFill>
        <p:spPr>
          <a:xfrm>
            <a:off x="5527704" y="4305166"/>
            <a:ext cx="900337" cy="982654"/>
          </a:xfrm>
          <a:prstGeom prst="rect">
            <a:avLst/>
          </a:prstGeom>
        </p:spPr>
      </p:pic>
      <p:sp>
        <p:nvSpPr>
          <p:cNvPr id="17" name="TextBox 16"/>
          <p:cNvSpPr txBox="1"/>
          <p:nvPr/>
        </p:nvSpPr>
        <p:spPr>
          <a:xfrm>
            <a:off x="5457994" y="5261997"/>
            <a:ext cx="1204689" cy="400110"/>
          </a:xfrm>
          <a:prstGeom prst="rect">
            <a:avLst/>
          </a:prstGeom>
          <a:noFill/>
        </p:spPr>
        <p:txBody>
          <a:bodyPr wrap="none" rtlCol="0">
            <a:spAutoFit/>
          </a:bodyPr>
          <a:lstStyle/>
          <a:p>
            <a:r>
              <a:rPr lang="en-US" sz="2000" dirty="0" smtClean="0"/>
              <a:t>Rai Weiss</a:t>
            </a:r>
            <a:endParaRPr lang="en-US" sz="2000" dirty="0"/>
          </a:p>
        </p:txBody>
      </p:sp>
      <p:pic>
        <p:nvPicPr>
          <p:cNvPr id="18" name="Picture 17"/>
          <p:cNvPicPr>
            <a:picLocks noChangeAspect="1"/>
          </p:cNvPicPr>
          <p:nvPr/>
        </p:nvPicPr>
        <p:blipFill>
          <a:blip r:embed="rId6"/>
          <a:stretch>
            <a:fillRect/>
          </a:stretch>
        </p:blipFill>
        <p:spPr>
          <a:xfrm>
            <a:off x="5345979" y="2714527"/>
            <a:ext cx="1333500" cy="889000"/>
          </a:xfrm>
          <a:prstGeom prst="rect">
            <a:avLst/>
          </a:prstGeom>
        </p:spPr>
      </p:pic>
      <p:sp>
        <p:nvSpPr>
          <p:cNvPr id="19" name="TextBox 18"/>
          <p:cNvSpPr txBox="1"/>
          <p:nvPr/>
        </p:nvSpPr>
        <p:spPr>
          <a:xfrm>
            <a:off x="5294147" y="3627058"/>
            <a:ext cx="1480983" cy="584775"/>
          </a:xfrm>
          <a:prstGeom prst="rect">
            <a:avLst/>
          </a:prstGeom>
          <a:noFill/>
        </p:spPr>
        <p:txBody>
          <a:bodyPr wrap="none" rtlCol="0">
            <a:spAutoFit/>
          </a:bodyPr>
          <a:lstStyle/>
          <a:p>
            <a:r>
              <a:rPr lang="en-US" sz="1600" dirty="0" smtClean="0"/>
              <a:t>Family, friends,</a:t>
            </a:r>
            <a:br>
              <a:rPr lang="en-US" sz="1600" dirty="0" smtClean="0"/>
            </a:br>
            <a:r>
              <a:rPr lang="en-US" sz="1600" dirty="0" smtClean="0"/>
              <a:t>taxpayers, et al.</a:t>
            </a:r>
            <a:endParaRPr lang="en-US" sz="1600" dirty="0"/>
          </a:p>
        </p:txBody>
      </p:sp>
      <p:pic>
        <p:nvPicPr>
          <p:cNvPr id="20" name="Picture 19"/>
          <p:cNvPicPr>
            <a:picLocks noChangeAspect="1"/>
          </p:cNvPicPr>
          <p:nvPr/>
        </p:nvPicPr>
        <p:blipFill>
          <a:blip r:embed="rId7"/>
          <a:stretch>
            <a:fillRect/>
          </a:stretch>
        </p:blipFill>
        <p:spPr>
          <a:xfrm>
            <a:off x="6876564" y="4343739"/>
            <a:ext cx="754407" cy="941463"/>
          </a:xfrm>
          <a:prstGeom prst="rect">
            <a:avLst/>
          </a:prstGeom>
        </p:spPr>
      </p:pic>
      <p:sp>
        <p:nvSpPr>
          <p:cNvPr id="21" name="TextBox 20"/>
          <p:cNvSpPr txBox="1"/>
          <p:nvPr/>
        </p:nvSpPr>
        <p:spPr>
          <a:xfrm>
            <a:off x="6739552" y="5272998"/>
            <a:ext cx="1247970" cy="400110"/>
          </a:xfrm>
          <a:prstGeom prst="rect">
            <a:avLst/>
          </a:prstGeom>
          <a:noFill/>
        </p:spPr>
        <p:txBody>
          <a:bodyPr wrap="none" rtlCol="0">
            <a:spAutoFit/>
          </a:bodyPr>
          <a:lstStyle/>
          <a:p>
            <a:r>
              <a:rPr lang="en-US" sz="2000" dirty="0" smtClean="0"/>
              <a:t>Joe Weber</a:t>
            </a:r>
            <a:endParaRPr lang="en-US" sz="2000" dirty="0"/>
          </a:p>
        </p:txBody>
      </p:sp>
      <p:pic>
        <p:nvPicPr>
          <p:cNvPr id="22" name="Picture 21"/>
          <p:cNvPicPr>
            <a:picLocks noChangeAspect="1"/>
          </p:cNvPicPr>
          <p:nvPr/>
        </p:nvPicPr>
        <p:blipFill>
          <a:blip r:embed="rId8"/>
          <a:stretch>
            <a:fillRect/>
          </a:stretch>
        </p:blipFill>
        <p:spPr>
          <a:xfrm>
            <a:off x="4512328" y="4333298"/>
            <a:ext cx="715255" cy="954522"/>
          </a:xfrm>
          <a:prstGeom prst="rect">
            <a:avLst/>
          </a:prstGeom>
        </p:spPr>
      </p:pic>
      <p:sp>
        <p:nvSpPr>
          <p:cNvPr id="23" name="TextBox 22"/>
          <p:cNvSpPr txBox="1"/>
          <p:nvPr/>
        </p:nvSpPr>
        <p:spPr>
          <a:xfrm>
            <a:off x="4349660" y="5232939"/>
            <a:ext cx="1045799" cy="400110"/>
          </a:xfrm>
          <a:prstGeom prst="rect">
            <a:avLst/>
          </a:prstGeom>
          <a:noFill/>
        </p:spPr>
        <p:txBody>
          <a:bodyPr wrap="none" rtlCol="0">
            <a:spAutoFit/>
          </a:bodyPr>
          <a:lstStyle/>
          <a:p>
            <a:r>
              <a:rPr lang="en-US" sz="2000" dirty="0" smtClean="0"/>
              <a:t>F. Pirani</a:t>
            </a:r>
            <a:endParaRPr lang="en-US" sz="2000" dirty="0"/>
          </a:p>
        </p:txBody>
      </p:sp>
    </p:spTree>
    <p:extLst>
      <p:ext uri="{BB962C8B-B14F-4D97-AF65-F5344CB8AC3E}">
        <p14:creationId xmlns:p14="http://schemas.microsoft.com/office/powerpoint/2010/main" val="16034124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94" y="152400"/>
            <a:ext cx="9067800" cy="1143000"/>
          </a:xfrm>
        </p:spPr>
        <p:txBody>
          <a:bodyPr/>
          <a:lstStyle/>
          <a:p>
            <a:r>
              <a:rPr lang="en-US" sz="3200" dirty="0" smtClean="0"/>
              <a:t>Each of our future world lines will be unique.</a:t>
            </a:r>
            <a:br>
              <a:rPr lang="en-US" sz="3200" dirty="0" smtClean="0"/>
            </a:br>
            <a:r>
              <a:rPr lang="en-US" sz="3200" dirty="0" smtClean="0"/>
              <a:t>Find the one that you can love with </a:t>
            </a:r>
            <a:br>
              <a:rPr lang="en-US" sz="3200" dirty="0" smtClean="0"/>
            </a:br>
            <a:r>
              <a:rPr lang="en-US" sz="3200" dirty="0" smtClean="0"/>
              <a:t>all your heart, all your soul, and all your might!</a:t>
            </a:r>
            <a:endParaRPr lang="en-US" sz="3200" dirty="0"/>
          </a:p>
        </p:txBody>
      </p:sp>
      <p:pic>
        <p:nvPicPr>
          <p:cNvPr id="7" name="Content Placeholder 6"/>
          <p:cNvPicPr>
            <a:picLocks noGrp="1" noChangeAspect="1"/>
          </p:cNvPicPr>
          <p:nvPr>
            <p:ph idx="1"/>
          </p:nvPr>
        </p:nvPicPr>
        <p:blipFill>
          <a:blip r:embed="rId2"/>
          <a:stretch>
            <a:fillRect/>
          </a:stretch>
        </p:blipFill>
        <p:spPr>
          <a:xfrm>
            <a:off x="1445956" y="1524000"/>
            <a:ext cx="6252088" cy="8075613"/>
          </a:xfrm>
          <a:prstGeom prst="rect">
            <a:avLst/>
          </a:prstGeom>
        </p:spPr>
      </p:pic>
      <p:sp>
        <p:nvSpPr>
          <p:cNvPr id="4" name="Date Placeholder 3"/>
          <p:cNvSpPr>
            <a:spLocks noGrp="1"/>
          </p:cNvSpPr>
          <p:nvPr>
            <p:ph type="dt" sz="half" idx="10"/>
          </p:nvPr>
        </p:nvSpPr>
        <p:spPr/>
        <p:txBody>
          <a:bodyPr/>
          <a:lstStyle/>
          <a:p>
            <a:pPr>
              <a:defRPr/>
            </a:pPr>
            <a:endParaRPr lang="en-US" altLang="en-US">
              <a:solidFill>
                <a:schemeClr val="tx1"/>
              </a:solidFill>
            </a:endParaRPr>
          </a:p>
        </p:txBody>
      </p:sp>
      <p:sp>
        <p:nvSpPr>
          <p:cNvPr id="5" name="Footer Placeholder 4"/>
          <p:cNvSpPr>
            <a:spLocks noGrp="1"/>
          </p:cNvSpPr>
          <p:nvPr>
            <p:ph type="ftr" sz="quarter" idx="11"/>
          </p:nvPr>
        </p:nvSpPr>
        <p:spPr/>
        <p:txBody>
          <a:bodyPr/>
          <a:lstStyle/>
          <a:p>
            <a:pPr>
              <a:defRPr/>
            </a:pPr>
            <a:r>
              <a:rPr lang="en-US" altLang="en-US" smtClean="0"/>
              <a:t>Les Houches 2018</a:t>
            </a:r>
            <a:endParaRPr lang="en-US" altLang="en-US"/>
          </a:p>
        </p:txBody>
      </p:sp>
      <p:sp>
        <p:nvSpPr>
          <p:cNvPr id="6" name="Slide Number Placeholder 5"/>
          <p:cNvSpPr>
            <a:spLocks noGrp="1"/>
          </p:cNvSpPr>
          <p:nvPr>
            <p:ph type="sldNum" sz="quarter" idx="12"/>
          </p:nvPr>
        </p:nvSpPr>
        <p:spPr/>
        <p:txBody>
          <a:bodyPr/>
          <a:lstStyle/>
          <a:p>
            <a:pPr>
              <a:defRPr/>
            </a:pPr>
            <a:fld id="{E34A8457-36DD-4CE0-8B55-F4B0C5CBD488}" type="slidenum">
              <a:rPr lang="en-US" altLang="en-US" smtClean="0"/>
              <a:pPr>
                <a:defRPr/>
              </a:pPr>
              <a:t>46</a:t>
            </a:fld>
            <a:endParaRPr lang="en-US" altLang="en-US">
              <a:solidFill>
                <a:schemeClr val="tx1"/>
              </a:solidFill>
            </a:endParaRPr>
          </a:p>
        </p:txBody>
      </p:sp>
      <p:sp>
        <p:nvSpPr>
          <p:cNvPr id="8" name="TextBox 7"/>
          <p:cNvSpPr txBox="1"/>
          <p:nvPr/>
        </p:nvSpPr>
        <p:spPr>
          <a:xfrm>
            <a:off x="5029200" y="5146307"/>
            <a:ext cx="2157963" cy="830997"/>
          </a:xfrm>
          <a:prstGeom prst="rect">
            <a:avLst/>
          </a:prstGeom>
          <a:noFill/>
        </p:spPr>
        <p:txBody>
          <a:bodyPr wrap="none" rtlCol="0">
            <a:spAutoFit/>
          </a:bodyPr>
          <a:lstStyle/>
          <a:p>
            <a:r>
              <a:rPr lang="en-US" dirty="0" smtClean="0"/>
              <a:t>Les Houches</a:t>
            </a:r>
            <a:br>
              <a:rPr lang="en-US" dirty="0" smtClean="0"/>
            </a:br>
            <a:r>
              <a:rPr lang="en-US" dirty="0" smtClean="0"/>
              <a:t>Summer School</a:t>
            </a:r>
            <a:endParaRPr lang="en-US" dirty="0"/>
          </a:p>
        </p:txBody>
      </p:sp>
    </p:spTree>
    <p:extLst>
      <p:ext uri="{BB962C8B-B14F-4D97-AF65-F5344CB8AC3E}">
        <p14:creationId xmlns:p14="http://schemas.microsoft.com/office/powerpoint/2010/main" val="32993132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ate Placeholder 2"/>
          <p:cNvSpPr>
            <a:spLocks noGrp="1"/>
          </p:cNvSpPr>
          <p:nvPr>
            <p:ph type="dt" sz="quarter" idx="10"/>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1400" smtClean="0">
              <a:solidFill>
                <a:schemeClr val="tx1"/>
              </a:solidFill>
              <a:latin typeface="Times New Roman" panose="02020603050405020304" pitchFamily="18" charset="0"/>
            </a:endParaRPr>
          </a:p>
        </p:txBody>
      </p:sp>
      <p:sp>
        <p:nvSpPr>
          <p:cNvPr id="7171" name="Footer Placeholder 3"/>
          <p:cNvSpPr>
            <a:spLocks noGrp="1"/>
          </p:cNvSpPr>
          <p:nvPr>
            <p:ph type="ftr" sz="quarter" idx="11"/>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400" smtClean="0">
                <a:solidFill>
                  <a:schemeClr val="accent2"/>
                </a:solidFill>
                <a:latin typeface="Times New Roman" panose="02020603050405020304" pitchFamily="18" charset="0"/>
              </a:rPr>
              <a:t>Les Houches 2018</a:t>
            </a:r>
          </a:p>
        </p:txBody>
      </p:sp>
      <p:sp>
        <p:nvSpPr>
          <p:cNvPr id="6" name="Slide Number Placeholder 4"/>
          <p:cNvSpPr>
            <a:spLocks noGrp="1"/>
          </p:cNvSpPr>
          <p:nvPr>
            <p:ph type="sldNum" sz="quarter" idx="12"/>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F3620B6-C976-41DE-9F6C-F1A865782062}" type="slidenum">
              <a:rPr lang="en-US" altLang="en-US" sz="1400">
                <a:solidFill>
                  <a:schemeClr val="accent2"/>
                </a:solidFill>
                <a:latin typeface="Book Antiqua" panose="02040602050305030304" pitchFamily="18" charset="0"/>
              </a:rPr>
              <a:pPr/>
              <a:t>5</a:t>
            </a:fld>
            <a:endParaRPr lang="en-US" altLang="en-US" sz="1400">
              <a:latin typeface="Book Antiqua" panose="02040602050305030304" pitchFamily="18" charset="0"/>
            </a:endParaRPr>
          </a:p>
        </p:txBody>
      </p:sp>
      <p:sp>
        <p:nvSpPr>
          <p:cNvPr id="7173" name="Rectangle 2"/>
          <p:cNvSpPr>
            <a:spLocks noGrp="1" noChangeArrowheads="1"/>
          </p:cNvSpPr>
          <p:nvPr>
            <p:ph type="title"/>
          </p:nvPr>
        </p:nvSpPr>
        <p:spPr/>
        <p:txBody>
          <a:bodyPr/>
          <a:lstStyle/>
          <a:p>
            <a:r>
              <a:rPr lang="en-US" altLang="en-US" smtClean="0"/>
              <a:t>How can we modify the response of a test mass suspension?</a:t>
            </a:r>
          </a:p>
        </p:txBody>
      </p:sp>
      <p:pic>
        <p:nvPicPr>
          <p:cNvPr id="7174" name="Picture 3" descr="pend_ta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981200"/>
            <a:ext cx="4876800" cy="39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76190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Date Placeholder 2"/>
          <p:cNvSpPr>
            <a:spLocks noGrp="1"/>
          </p:cNvSpPr>
          <p:nvPr>
            <p:ph type="dt" sz="quarter" idx="10"/>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1400" smtClean="0">
              <a:solidFill>
                <a:schemeClr val="tx1"/>
              </a:solidFill>
              <a:latin typeface="Times New Roman" panose="02020603050405020304" pitchFamily="18" charset="0"/>
            </a:endParaRPr>
          </a:p>
        </p:txBody>
      </p:sp>
      <p:sp>
        <p:nvSpPr>
          <p:cNvPr id="8195" name="Footer Placeholder 3"/>
          <p:cNvSpPr>
            <a:spLocks noGrp="1"/>
          </p:cNvSpPr>
          <p:nvPr>
            <p:ph type="ftr" sz="quarter" idx="11"/>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400" smtClean="0">
                <a:solidFill>
                  <a:schemeClr val="accent2"/>
                </a:solidFill>
                <a:latin typeface="Times New Roman" panose="02020603050405020304" pitchFamily="18" charset="0"/>
              </a:rPr>
              <a:t>Les Houches 2018</a:t>
            </a:r>
          </a:p>
        </p:txBody>
      </p:sp>
      <p:sp>
        <p:nvSpPr>
          <p:cNvPr id="6" name="Slide Number Placeholder 4"/>
          <p:cNvSpPr>
            <a:spLocks noGrp="1"/>
          </p:cNvSpPr>
          <p:nvPr>
            <p:ph type="sldNum" sz="quarter" idx="12"/>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981C906-7859-4E99-BF87-2D21255276C6}" type="slidenum">
              <a:rPr lang="en-US" altLang="en-US" sz="1400">
                <a:solidFill>
                  <a:schemeClr val="accent2"/>
                </a:solidFill>
                <a:latin typeface="Book Antiqua" panose="02040602050305030304" pitchFamily="18" charset="0"/>
              </a:rPr>
              <a:pPr/>
              <a:t>6</a:t>
            </a:fld>
            <a:endParaRPr lang="en-US" altLang="en-US" sz="1400">
              <a:latin typeface="Book Antiqua" panose="02040602050305030304" pitchFamily="18" charset="0"/>
            </a:endParaRPr>
          </a:p>
        </p:txBody>
      </p:sp>
      <p:sp>
        <p:nvSpPr>
          <p:cNvPr id="8197" name="Rectangle 2"/>
          <p:cNvSpPr>
            <a:spLocks noGrp="1" noChangeArrowheads="1"/>
          </p:cNvSpPr>
          <p:nvPr>
            <p:ph type="title"/>
          </p:nvPr>
        </p:nvSpPr>
        <p:spPr/>
        <p:txBody>
          <a:bodyPr/>
          <a:lstStyle/>
          <a:p>
            <a:r>
              <a:rPr lang="en-US" altLang="en-US" smtClean="0"/>
              <a:t>How can we improve </a:t>
            </a:r>
            <a:br>
              <a:rPr lang="en-US" altLang="en-US" smtClean="0"/>
            </a:br>
            <a:r>
              <a:rPr lang="en-US" altLang="en-US" smtClean="0"/>
              <a:t>vibration isolation?</a:t>
            </a:r>
          </a:p>
        </p:txBody>
      </p:sp>
      <p:pic>
        <p:nvPicPr>
          <p:cNvPr id="8198" name="Picture 3" descr="Stack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905000"/>
            <a:ext cx="53340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91722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GW ifo needs mirrors to be free! Must lock multiple F-P cavities. </a:t>
            </a:r>
            <a:endParaRPr lang="en-US" dirty="0"/>
          </a:p>
        </p:txBody>
      </p:sp>
      <p:sp>
        <p:nvSpPr>
          <p:cNvPr id="3" name="Date Placeholder 2"/>
          <p:cNvSpPr>
            <a:spLocks noGrp="1"/>
          </p:cNvSpPr>
          <p:nvPr>
            <p:ph type="dt" sz="half" idx="10"/>
          </p:nvPr>
        </p:nvSpPr>
        <p:spPr/>
        <p:txBody>
          <a:bodyPr/>
          <a:lstStyle/>
          <a:p>
            <a:pPr>
              <a:defRPr/>
            </a:pPr>
            <a:endParaRPr lang="en-US" altLang="en-US">
              <a:solidFill>
                <a:schemeClr val="tx1"/>
              </a:solidFill>
            </a:endParaRPr>
          </a:p>
        </p:txBody>
      </p:sp>
      <p:sp>
        <p:nvSpPr>
          <p:cNvPr id="4" name="Footer Placeholder 3"/>
          <p:cNvSpPr>
            <a:spLocks noGrp="1"/>
          </p:cNvSpPr>
          <p:nvPr>
            <p:ph type="ftr" sz="quarter" idx="11"/>
          </p:nvPr>
        </p:nvSpPr>
        <p:spPr/>
        <p:txBody>
          <a:bodyPr/>
          <a:lstStyle/>
          <a:p>
            <a:pPr>
              <a:defRPr/>
            </a:pPr>
            <a:r>
              <a:rPr lang="en-US" altLang="en-US" smtClean="0"/>
              <a:t>Les Houches 2018</a:t>
            </a:r>
            <a:endParaRPr lang="en-US" altLang="en-US"/>
          </a:p>
        </p:txBody>
      </p:sp>
      <p:sp>
        <p:nvSpPr>
          <p:cNvPr id="5" name="Slide Number Placeholder 4"/>
          <p:cNvSpPr>
            <a:spLocks noGrp="1"/>
          </p:cNvSpPr>
          <p:nvPr>
            <p:ph type="sldNum" sz="quarter" idx="12"/>
          </p:nvPr>
        </p:nvSpPr>
        <p:spPr/>
        <p:txBody>
          <a:bodyPr/>
          <a:lstStyle/>
          <a:p>
            <a:pPr>
              <a:defRPr/>
            </a:pPr>
            <a:fld id="{C67EAF53-1157-4BDD-8309-A4CD2E58DF91}" type="slidenum">
              <a:rPr lang="en-US" altLang="en-US" smtClean="0"/>
              <a:pPr>
                <a:defRPr/>
              </a:pPr>
              <a:t>7</a:t>
            </a:fld>
            <a:endParaRPr lang="en-US" altLang="en-US">
              <a:solidFill>
                <a:schemeClr val="tx1"/>
              </a:solidFill>
            </a:endParaRPr>
          </a:p>
        </p:txBody>
      </p:sp>
      <p:pic>
        <p:nvPicPr>
          <p:cNvPr id="6" name="Picture 5"/>
          <p:cNvPicPr>
            <a:picLocks noChangeAspect="1"/>
          </p:cNvPicPr>
          <p:nvPr/>
        </p:nvPicPr>
        <p:blipFill>
          <a:blip r:embed="rId2"/>
          <a:stretch>
            <a:fillRect/>
          </a:stretch>
        </p:blipFill>
        <p:spPr>
          <a:xfrm>
            <a:off x="1295400" y="1523802"/>
            <a:ext cx="6962235" cy="4572396"/>
          </a:xfrm>
          <a:prstGeom prst="rect">
            <a:avLst/>
          </a:prstGeom>
        </p:spPr>
      </p:pic>
    </p:spTree>
    <p:extLst>
      <p:ext uri="{BB962C8B-B14F-4D97-AF65-F5344CB8AC3E}">
        <p14:creationId xmlns:p14="http://schemas.microsoft.com/office/powerpoint/2010/main" val="25452703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Date Placeholder 2"/>
          <p:cNvSpPr>
            <a:spLocks noGrp="1"/>
          </p:cNvSpPr>
          <p:nvPr>
            <p:ph type="dt" sz="quarter" idx="10"/>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1400" smtClean="0">
              <a:solidFill>
                <a:schemeClr val="tx1"/>
              </a:solidFill>
              <a:latin typeface="Times New Roman" panose="02020603050405020304" pitchFamily="18" charset="0"/>
            </a:endParaRPr>
          </a:p>
        </p:txBody>
      </p:sp>
      <p:sp>
        <p:nvSpPr>
          <p:cNvPr id="9219" name="Footer Placeholder 3"/>
          <p:cNvSpPr>
            <a:spLocks noGrp="1"/>
          </p:cNvSpPr>
          <p:nvPr>
            <p:ph type="ftr" sz="quarter" idx="11"/>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400" smtClean="0">
                <a:solidFill>
                  <a:schemeClr val="accent2"/>
                </a:solidFill>
                <a:latin typeface="Times New Roman" panose="02020603050405020304" pitchFamily="18" charset="0"/>
              </a:rPr>
              <a:t>Les Houches 2018</a:t>
            </a:r>
          </a:p>
        </p:txBody>
      </p:sp>
      <p:sp>
        <p:nvSpPr>
          <p:cNvPr id="6" name="Slide Number Placeholder 4"/>
          <p:cNvSpPr>
            <a:spLocks noGrp="1"/>
          </p:cNvSpPr>
          <p:nvPr>
            <p:ph type="sldNum" sz="quarter" idx="12"/>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1F0E7AD-EDB6-4A2D-908C-39CE807D01FD}" type="slidenum">
              <a:rPr lang="en-US" altLang="en-US" sz="1400">
                <a:solidFill>
                  <a:schemeClr val="accent2"/>
                </a:solidFill>
                <a:latin typeface="Book Antiqua" panose="02040602050305030304" pitchFamily="18" charset="0"/>
              </a:rPr>
              <a:pPr/>
              <a:t>8</a:t>
            </a:fld>
            <a:endParaRPr lang="en-US" altLang="en-US" sz="1400">
              <a:latin typeface="Book Antiqua" panose="02040602050305030304" pitchFamily="18" charset="0"/>
            </a:endParaRPr>
          </a:p>
        </p:txBody>
      </p:sp>
      <p:sp>
        <p:nvSpPr>
          <p:cNvPr id="9221" name="Rectangle 2"/>
          <p:cNvSpPr>
            <a:spLocks noGrp="1" noChangeArrowheads="1"/>
          </p:cNvSpPr>
          <p:nvPr>
            <p:ph type="title"/>
          </p:nvPr>
        </p:nvSpPr>
        <p:spPr/>
        <p:txBody>
          <a:bodyPr/>
          <a:lstStyle/>
          <a:p>
            <a:r>
              <a:rPr lang="en-US" altLang="en-US" smtClean="0"/>
              <a:t>A feedback control system </a:t>
            </a:r>
            <a:br>
              <a:rPr lang="en-US" altLang="en-US" smtClean="0"/>
            </a:br>
            <a:r>
              <a:rPr lang="en-US" altLang="en-US" smtClean="0"/>
              <a:t>(a.k.a. “servo”)</a:t>
            </a:r>
          </a:p>
        </p:txBody>
      </p:sp>
      <p:pic>
        <p:nvPicPr>
          <p:cNvPr id="9222" name="Picture 3" descr="Genserv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00200"/>
            <a:ext cx="6705600" cy="42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91389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Date Placeholder 3"/>
          <p:cNvSpPr>
            <a:spLocks noGrp="1"/>
          </p:cNvSpPr>
          <p:nvPr>
            <p:ph type="dt" sz="quarter" idx="10"/>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endParaRPr lang="en-US" altLang="en-US" sz="1400" smtClean="0">
              <a:solidFill>
                <a:schemeClr val="tx1"/>
              </a:solidFill>
              <a:latin typeface="Times New Roman" panose="02020603050405020304" pitchFamily="18" charset="0"/>
            </a:endParaRPr>
          </a:p>
        </p:txBody>
      </p:sp>
      <p:sp>
        <p:nvSpPr>
          <p:cNvPr id="10243" name="Footer Placeholder 4"/>
          <p:cNvSpPr>
            <a:spLocks noGrp="1"/>
          </p:cNvSpPr>
          <p:nvPr>
            <p:ph type="ftr" sz="quarter" idx="11"/>
          </p:nvPr>
        </p:nvSpPr>
        <p:spPr>
          <a:noFill/>
        </p:spPr>
        <p:txBody>
          <a:bodyPr/>
          <a:lstStyle>
            <a:lvl1pPr>
              <a:spcBef>
                <a:spcPct val="20000"/>
              </a:spcBef>
              <a:buChar char="•"/>
              <a:defRPr sz="2800">
                <a:solidFill>
                  <a:srgbClr val="FF0000"/>
                </a:solidFill>
                <a:latin typeface="Book Antiqua" panose="02040602050305030304" pitchFamily="18" charset="0"/>
              </a:defRPr>
            </a:lvl1pPr>
            <a:lvl2pPr marL="742950" indent="-285750">
              <a:spcBef>
                <a:spcPct val="20000"/>
              </a:spcBef>
              <a:buChar char="–"/>
              <a:defRPr sz="2400">
                <a:solidFill>
                  <a:srgbClr val="660066"/>
                </a:solidFill>
                <a:latin typeface="Book Antiqua" panose="02040602050305030304" pitchFamily="18" charset="0"/>
              </a:defRPr>
            </a:lvl2pPr>
            <a:lvl3pPr marL="1143000" indent="-228600">
              <a:spcBef>
                <a:spcPct val="20000"/>
              </a:spcBef>
              <a:buChar char="•"/>
              <a:defRPr sz="2000">
                <a:solidFill>
                  <a:srgbClr val="003300"/>
                </a:solidFill>
                <a:latin typeface="Book Antiqua" panose="02040602050305030304" pitchFamily="18" charset="0"/>
              </a:defRPr>
            </a:lvl3pPr>
            <a:lvl4pPr marL="1600200" indent="-228600">
              <a:spcBef>
                <a:spcPct val="20000"/>
              </a:spcBef>
              <a:buChar char="–"/>
              <a:defRPr>
                <a:solidFill>
                  <a:schemeClr val="tx1"/>
                </a:solidFill>
                <a:latin typeface="Book Antiqua" panose="02040602050305030304" pitchFamily="18" charset="0"/>
              </a:defRPr>
            </a:lvl4pPr>
            <a:lvl5pPr marL="2057400" indent="-228600">
              <a:spcBef>
                <a:spcPct val="20000"/>
              </a:spcBef>
              <a:buChar char="»"/>
              <a:defRPr>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a:solidFill>
                  <a:schemeClr val="tx1"/>
                </a:solidFill>
                <a:latin typeface="Book Antiqua" panose="02040602050305030304" pitchFamily="18" charset="0"/>
              </a:defRPr>
            </a:lvl9pPr>
          </a:lstStyle>
          <a:p>
            <a:pPr>
              <a:spcBef>
                <a:spcPct val="0"/>
              </a:spcBef>
              <a:buFontTx/>
              <a:buNone/>
            </a:pPr>
            <a:r>
              <a:rPr lang="en-US" altLang="en-US" sz="1400" smtClean="0">
                <a:solidFill>
                  <a:schemeClr val="accent2"/>
                </a:solidFill>
                <a:latin typeface="Times New Roman" panose="02020603050405020304" pitchFamily="18" charset="0"/>
              </a:rPr>
              <a:t>Les Houches 2018</a:t>
            </a:r>
          </a:p>
        </p:txBody>
      </p:sp>
      <p:sp>
        <p:nvSpPr>
          <p:cNvPr id="6" name="Slide Number Placeholder 5"/>
          <p:cNvSpPr>
            <a:spLocks noGrp="1"/>
          </p:cNvSpPr>
          <p:nvPr>
            <p:ph type="sldNum" sz="quarter" idx="12"/>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649E5FA-74D3-4C27-BA7A-3FD369EC5810}" type="slidenum">
              <a:rPr lang="en-US" altLang="en-US" sz="1400">
                <a:solidFill>
                  <a:schemeClr val="accent2"/>
                </a:solidFill>
                <a:latin typeface="Book Antiqua" panose="02040602050305030304" pitchFamily="18" charset="0"/>
              </a:rPr>
              <a:pPr/>
              <a:t>9</a:t>
            </a:fld>
            <a:endParaRPr lang="en-US" altLang="en-US" sz="1400">
              <a:latin typeface="Book Antiqua" panose="02040602050305030304" pitchFamily="18" charset="0"/>
            </a:endParaRPr>
          </a:p>
        </p:txBody>
      </p:sp>
      <p:sp>
        <p:nvSpPr>
          <p:cNvPr id="10245" name="Rectangle 2"/>
          <p:cNvSpPr>
            <a:spLocks noGrp="1" noChangeArrowheads="1"/>
          </p:cNvSpPr>
          <p:nvPr>
            <p:ph type="title"/>
          </p:nvPr>
        </p:nvSpPr>
        <p:spPr/>
        <p:txBody>
          <a:bodyPr/>
          <a:lstStyle/>
          <a:p>
            <a:r>
              <a:rPr lang="en-US" altLang="en-US" smtClean="0"/>
              <a:t>Parts of a servo</a:t>
            </a:r>
          </a:p>
        </p:txBody>
      </p:sp>
      <p:sp>
        <p:nvSpPr>
          <p:cNvPr id="10246" name="Rectangle 3"/>
          <p:cNvSpPr>
            <a:spLocks noGrp="1" noChangeArrowheads="1"/>
          </p:cNvSpPr>
          <p:nvPr>
            <p:ph type="body" idx="1"/>
          </p:nvPr>
        </p:nvSpPr>
        <p:spPr/>
        <p:txBody>
          <a:bodyPr/>
          <a:lstStyle/>
          <a:p>
            <a:r>
              <a:rPr lang="en-US" altLang="en-US" i="1" smtClean="0"/>
              <a:t>Plant</a:t>
            </a:r>
            <a:r>
              <a:rPr lang="en-US" altLang="en-US" smtClean="0"/>
              <a:t>: The pre-existing system that you want to control or modify.</a:t>
            </a:r>
          </a:p>
          <a:p>
            <a:r>
              <a:rPr lang="en-US" altLang="en-US" i="1" smtClean="0"/>
              <a:t>Sensor</a:t>
            </a:r>
            <a:r>
              <a:rPr lang="en-US" altLang="en-US" smtClean="0"/>
              <a:t>: Generates an (electronic) signal proportional to the plant’s output.</a:t>
            </a:r>
          </a:p>
          <a:p>
            <a:r>
              <a:rPr lang="en-US" altLang="en-US" i="1" smtClean="0"/>
              <a:t>Actuator</a:t>
            </a:r>
            <a:r>
              <a:rPr lang="en-US" altLang="en-US" smtClean="0"/>
              <a:t>: Acts on the plant to change its output in the desired way.</a:t>
            </a:r>
          </a:p>
          <a:p>
            <a:r>
              <a:rPr lang="en-US" altLang="en-US" i="1" smtClean="0"/>
              <a:t>Compensation  filter</a:t>
            </a:r>
            <a:r>
              <a:rPr lang="en-US" altLang="en-US" smtClean="0"/>
              <a:t>: (more on this later)</a:t>
            </a:r>
            <a:endParaRPr lang="en-US" altLang="en-US" i="1" smtClean="0"/>
          </a:p>
        </p:txBody>
      </p:sp>
    </p:spTree>
    <p:extLst>
      <p:ext uri="{BB962C8B-B14F-4D97-AF65-F5344CB8AC3E}">
        <p14:creationId xmlns:p14="http://schemas.microsoft.com/office/powerpoint/2010/main" val="1207912712"/>
      </p:ext>
    </p:extLst>
  </p:cSld>
  <p:clrMapOvr>
    <a:masterClrMapping/>
  </p:clrMapOvr>
  <p:timing>
    <p:tnLst>
      <p:par>
        <p:cTn id="1" dur="indefinite" restart="never" nodeType="tmRoot"/>
      </p:par>
    </p:tnLst>
  </p:timing>
</p:sld>
</file>

<file path=ppt/theme/theme1.xml><?xml version="1.0" encoding="utf-8"?>
<a:theme xmlns:a="http://schemas.openxmlformats.org/drawingml/2006/main" name="Lecture #1 Overview">
  <a:themeElements>
    <a:clrScheme name="Lecture #1 Overvie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cture #1 Overview">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ecture #1 Overvie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cture #1 Overview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cture #1 Overview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cture #1 Overview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cture #1 Overvi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cture #1 Overvi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cture #1 Overvi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IGO_II">
  <a:themeElements>
    <a:clrScheme name="">
      <a:dk1>
        <a:srgbClr val="114FFB"/>
      </a:dk1>
      <a:lt1>
        <a:srgbClr val="CCECFF"/>
      </a:lt1>
      <a:dk2>
        <a:srgbClr val="000000"/>
      </a:dk2>
      <a:lt2>
        <a:srgbClr val="CECECE"/>
      </a:lt2>
      <a:accent1>
        <a:srgbClr val="D49FFF"/>
      </a:accent1>
      <a:accent2>
        <a:srgbClr val="618FFD"/>
      </a:accent2>
      <a:accent3>
        <a:srgbClr val="E2F4FF"/>
      </a:accent3>
      <a:accent4>
        <a:srgbClr val="0D42D6"/>
      </a:accent4>
      <a:accent5>
        <a:srgbClr val="E6CDFF"/>
      </a:accent5>
      <a:accent6>
        <a:srgbClr val="5781E5"/>
      </a:accent6>
      <a:hlink>
        <a:srgbClr val="009688"/>
      </a:hlink>
      <a:folHlink>
        <a:srgbClr val="DADADA"/>
      </a:folHlink>
    </a:clrScheme>
    <a:fontScheme name="LIGO_II">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Helvetica"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Helvetica" panose="020B0604020202020204" pitchFamily="34" charset="0"/>
          </a:defRPr>
        </a:defPPr>
      </a:lstStyle>
    </a:lnDef>
  </a:objectDefaults>
  <a:extraClrSchemeLst>
    <a:extraClrScheme>
      <a:clrScheme name="LIGO_II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IGO_II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LIGO_II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IGO_II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IGO_II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IGO_II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LIGO_II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 #1 Overview</Template>
  <TotalTime>11114</TotalTime>
  <Words>1708</Words>
  <Application>Microsoft Office PowerPoint</Application>
  <PresentationFormat>On-screen Show (4:3)</PresentationFormat>
  <Paragraphs>288</Paragraphs>
  <Slides>46</Slides>
  <Notes>27</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3</vt:i4>
      </vt:variant>
      <vt:variant>
        <vt:lpstr>Slide Titles</vt:lpstr>
      </vt:variant>
      <vt:variant>
        <vt:i4>46</vt:i4>
      </vt:variant>
    </vt:vector>
  </HeadingPairs>
  <TitlesOfParts>
    <vt:vector size="58" baseType="lpstr">
      <vt:lpstr>Arial</vt:lpstr>
      <vt:lpstr>Book Antiqua</vt:lpstr>
      <vt:lpstr>Helvetica</vt:lpstr>
      <vt:lpstr>Mathematica1</vt:lpstr>
      <vt:lpstr>Monotype Sorts</vt:lpstr>
      <vt:lpstr>Symbol</vt:lpstr>
      <vt:lpstr>Times New Roman</vt:lpstr>
      <vt:lpstr>Lecture #1 Overview</vt:lpstr>
      <vt:lpstr>LIGO_II</vt:lpstr>
      <vt:lpstr>Photo Editor Photo</vt:lpstr>
      <vt:lpstr>Equation</vt:lpstr>
      <vt:lpstr>Room</vt:lpstr>
      <vt:lpstr>Gravitational Waves Fundamentals and Early History 5</vt:lpstr>
      <vt:lpstr>Gravitational wave detection is almost impossible</vt:lpstr>
      <vt:lpstr>Outline</vt:lpstr>
      <vt:lpstr>How can we match l to the length of a resonant cavity?</vt:lpstr>
      <vt:lpstr>How can we modify the response of a test mass suspension?</vt:lpstr>
      <vt:lpstr>How can we improve  vibration isolation?</vt:lpstr>
      <vt:lpstr>GW ifo needs mirrors to be free! Must lock multiple F-P cavities. </vt:lpstr>
      <vt:lpstr>A feedback control system  (a.k.a. “servo”)</vt:lpstr>
      <vt:lpstr>Parts of a servo</vt:lpstr>
      <vt:lpstr>Feedback can hold the plant  near a chosen operating point</vt:lpstr>
      <vt:lpstr>Feedback can modify  the dynamics of the plant</vt:lpstr>
      <vt:lpstr>Dynamics of a servo</vt:lpstr>
      <vt:lpstr>Loop Transfer Function (a.k.a. loop gain)</vt:lpstr>
      <vt:lpstr>Benefits of feedback:  Closed loop transfer function</vt:lpstr>
      <vt:lpstr>Signals in servo</vt:lpstr>
      <vt:lpstr>Derivation of  closed loop transfer function</vt:lpstr>
      <vt:lpstr>Benefits of feedback</vt:lpstr>
      <vt:lpstr>Example:  active damping of pendulum</vt:lpstr>
      <vt:lpstr>Active damping: loop transfer function</vt:lpstr>
      <vt:lpstr>Active damping: Open loop,   closed loop transfer functions</vt:lpstr>
      <vt:lpstr>Example: Active vibration isolation</vt:lpstr>
      <vt:lpstr>aLIGO also has active isolation</vt:lpstr>
      <vt:lpstr>PowerPoint Presentation</vt:lpstr>
      <vt:lpstr>Example: Pound-Drever-Hall locking of a resonant cavity</vt:lpstr>
      <vt:lpstr>On resonance we get a very steep dependence of reflected light phase on cavity length</vt:lpstr>
      <vt:lpstr>GW ifo needs mirrors to be free! Must lock multiple F-P cavities. </vt:lpstr>
      <vt:lpstr>How Does it All Hang Together?</vt:lpstr>
      <vt:lpstr>PowerPoint Presentation</vt:lpstr>
      <vt:lpstr>First Lock for a LIGO Interferometer</vt:lpstr>
      <vt:lpstr>PowerPoint Presentation</vt:lpstr>
      <vt:lpstr>“Celebrating” the first LIGO ifo lock,  20 Oct 2000 at the Hanford control room</vt:lpstr>
      <vt:lpstr>“Scientists in triumphant repose around control room consoles.” (20 Oct 2000)</vt:lpstr>
      <vt:lpstr>Full Interferometer Locking </vt:lpstr>
      <vt:lpstr>“Costs” of feedback</vt:lpstr>
      <vt:lpstr>Stability and causality</vt:lpstr>
      <vt:lpstr>Ensuring stability</vt:lpstr>
      <vt:lpstr>Limits to filter design</vt:lpstr>
      <vt:lpstr>Stability tests</vt:lpstr>
      <vt:lpstr>Rigorous stability tests</vt:lpstr>
      <vt:lpstr>Design rule: Make MIMO system look like many SISO systems</vt:lpstr>
      <vt:lpstr>Locking an interferometer is a complicated sequence</vt:lpstr>
      <vt:lpstr>When all else fails,  there’s “modern control theory”</vt:lpstr>
      <vt:lpstr>Cécile DeWitt-Morette (1922 – 2017), founder of the Ēcole de Physique des Houches</vt:lpstr>
      <vt:lpstr>Cécile DeWitt-Morette hiking nearby with Bryce DeWitt</vt:lpstr>
      <vt:lpstr>PowerPoint Presentation</vt:lpstr>
      <vt:lpstr>Each of our future world lines will be unique. Find the one that you can love with  all your heart, all your soul, and all your might!</vt:lpstr>
    </vt:vector>
  </TitlesOfParts>
  <Company>Physics Department, Syracuse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Gravitational Wave Detection #1: Gravity waves and test masses</dc:title>
  <dc:creator>Peter Saulson</dc:creator>
  <cp:lastModifiedBy>Peter R Saulson</cp:lastModifiedBy>
  <cp:revision>141</cp:revision>
  <cp:lastPrinted>2017-08-21T13:39:15Z</cp:lastPrinted>
  <dcterms:created xsi:type="dcterms:W3CDTF">2009-05-27T18:31:49Z</dcterms:created>
  <dcterms:modified xsi:type="dcterms:W3CDTF">2018-07-09T04:46:48Z</dcterms:modified>
</cp:coreProperties>
</file>